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6" r:id="rId4"/>
    <p:sldId id="268" r:id="rId5"/>
    <p:sldId id="277" r:id="rId6"/>
    <p:sldId id="271" r:id="rId7"/>
    <p:sldId id="273" r:id="rId8"/>
    <p:sldId id="275" r:id="rId9"/>
    <p:sldId id="274" r:id="rId10"/>
    <p:sldId id="278" r:id="rId11"/>
    <p:sldId id="27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568"/>
    <a:srgbClr val="2797C9"/>
    <a:srgbClr val="777877"/>
    <a:srgbClr val="E88E31"/>
    <a:srgbClr val="149A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25" autoAdjust="0"/>
  </p:normalViewPr>
  <p:slideViewPr>
    <p:cSldViewPr snapToGrid="0" snapToObjects="1">
      <p:cViewPr>
        <p:scale>
          <a:sx n="87" d="100"/>
          <a:sy n="87" d="100"/>
        </p:scale>
        <p:origin x="-230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4E1E-5A75-4D45-8788-CB7F93F3A2CE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5F30C-3259-482E-93A7-E227A982EB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71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49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Koje su dobrobiti za ustanove?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 ključnim pojmovima, radi razumijevanja okvira.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Kao primjer dobre prakse, pristup odozdo prema gore!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65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samovrjednovanju</a:t>
            </a:r>
            <a:r>
              <a:rPr lang="hr-HR" baseline="0" dirty="0" smtClean="0"/>
              <a:t>, kratko o usporedbi vanjskog vrednovanja i </a:t>
            </a:r>
            <a:r>
              <a:rPr lang="hr-HR" baseline="0" dirty="0" err="1" smtClean="0"/>
              <a:t>samovrjednovanja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 europskom kontekstu, kao informacija da to nije samo</a:t>
            </a:r>
            <a:r>
              <a:rPr lang="hr-HR" baseline="0" dirty="0" smtClean="0"/>
              <a:t> „naša priča”, a naglasak i na VET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Naš okvir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 znam je li naslov primjeren,</a:t>
            </a:r>
            <a:r>
              <a:rPr lang="hr-HR" baseline="0" dirty="0" smtClean="0"/>
              <a:t> pitanje je usmjereno i na ustanove za obrazovanje odraslih. </a:t>
            </a:r>
          </a:p>
          <a:p>
            <a:r>
              <a:rPr lang="hr-HR" baseline="0" dirty="0" smtClean="0"/>
              <a:t>Sustav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Ustanove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F30C-3259-482E-93A7-E227A982EBC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3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5/15/2017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227467" y="199231"/>
            <a:ext cx="4507819" cy="27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hr-HR" sz="3200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Uloga </a:t>
            </a:r>
            <a:r>
              <a:rPr lang="hr-HR" sz="3200" dirty="0" err="1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samovrjednovanja</a:t>
            </a:r>
            <a:endParaRPr lang="hr-HR" sz="3200" dirty="0" smtClean="0">
              <a:solidFill>
                <a:srgbClr val="C00000"/>
              </a:solidFill>
              <a:latin typeface="Myriad Pro Light SemiExt" charset="0"/>
              <a:cs typeface="Myriad Pro Light SemiExt" charset="0"/>
            </a:endParaRPr>
          </a:p>
          <a:p>
            <a:pPr algn="just" eaLnBrk="1" hangingPunct="1"/>
            <a:r>
              <a:rPr lang="hr-HR" sz="3200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u procesu osiguravanja kvalitete ustanova za obrazovanje odraslih</a:t>
            </a:r>
            <a:endParaRPr lang="en-US" sz="3200" dirty="0">
              <a:solidFill>
                <a:srgbClr val="C00000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3458029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Tamara Hudolin, ASOO</a:t>
            </a:r>
          </a:p>
          <a:p>
            <a:pPr eaLnBrk="1" hangingPunct="1"/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Biograd na Moru, 18. svibnja 2017.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320584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553508" cy="37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Razmjena iskustava i informacije o dobroj praksi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Usporedba s drugima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Povjerenje u kvalitetu vlastitog rada 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Mogućnost za promidžbu ustanove i obrazovnih programa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Povećanje broja upisanih polaznika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Veće povjerenje za financiranje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Doprinos zajednici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Prepoznatljivost i vjerodostojnost ustanove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…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621745"/>
            <a:ext cx="718638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501877"/>
            <a:ext cx="7469414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Dobrobit?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553508" cy="37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621745"/>
            <a:ext cx="718638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501877"/>
            <a:ext cx="7469414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Hvala na pažnji!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31786"/>
            <a:ext cx="37338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2115458"/>
            <a:ext cx="7883071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sz="2000" dirty="0" smtClean="0">
                <a:solidFill>
                  <a:srgbClr val="E88E31"/>
                </a:solidFill>
                <a:latin typeface="Myriad Pro Light SemiExt"/>
                <a:ea typeface="+mn-ea"/>
                <a:cs typeface="Myriad Pro Light SemiExt"/>
              </a:rPr>
              <a:t>Kvaliteta</a:t>
            </a:r>
            <a:endParaRPr lang="ta-IN" sz="2000" dirty="0">
              <a:solidFill>
                <a:srgbClr val="E88E31"/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ta-IN" sz="2000" dirty="0">
                <a:solidFill>
                  <a:srgbClr val="777877"/>
                </a:solidFill>
                <a:latin typeface="Myriad Pro Light SemiExt"/>
                <a:ea typeface="+mn-ea"/>
                <a:cs typeface="Myriad Pro Light SemiExt"/>
              </a:rPr>
              <a:t>	</a:t>
            </a:r>
            <a:endParaRPr lang="hr-HR" sz="2000" dirty="0" smtClean="0">
              <a:solidFill>
                <a:srgbClr val="777877"/>
              </a:solidFill>
              <a:latin typeface="Myriad Pro Light SemiExt"/>
              <a:ea typeface="+mn-ea"/>
              <a:cs typeface="Myriad Pro Light SemiEx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sz="2000" dirty="0" smtClean="0">
                <a:solidFill>
                  <a:srgbClr val="149A4B"/>
                </a:solidFill>
                <a:latin typeface="Myriad Pro Light SemiExt"/>
                <a:ea typeface="+mn-ea"/>
                <a:cs typeface="Myriad Pro Light SemiExt"/>
              </a:rPr>
              <a:t>Osiguravanje kvalitete</a:t>
            </a:r>
            <a:endParaRPr lang="ta-IN" sz="2000" dirty="0" smtClean="0">
              <a:solidFill>
                <a:srgbClr val="149A4B"/>
              </a:solidFill>
              <a:latin typeface="Myriad Pro Light SemiExt"/>
              <a:ea typeface="+mn-ea"/>
              <a:cs typeface="Myriad Pro Light SemiExt"/>
            </a:endParaRPr>
          </a:p>
          <a:p>
            <a:pPr marL="0" lvl="1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ta-IN" sz="2000" dirty="0">
                <a:solidFill>
                  <a:srgbClr val="777877"/>
                </a:solidFill>
                <a:latin typeface="Myriad Pro Light SemiExt"/>
                <a:ea typeface="+mn-ea"/>
                <a:cs typeface="Myriad Pro Light SemiExt"/>
              </a:rPr>
              <a:t>	</a:t>
            </a:r>
            <a:r>
              <a:rPr lang="hr-HR" sz="2000" dirty="0" smtClean="0">
                <a:solidFill>
                  <a:srgbClr val="777877"/>
                </a:solidFill>
                <a:latin typeface="Myriad Pro Light SemiExt"/>
                <a:ea typeface="+mn-ea"/>
                <a:cs typeface="Myriad Pro Light SemiExt"/>
              </a:rPr>
              <a:t>									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KULTURA KVALITETE</a:t>
            </a:r>
          </a:p>
          <a:p>
            <a:pPr marL="3429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sz="2000" dirty="0" smtClean="0">
                <a:solidFill>
                  <a:srgbClr val="A41568"/>
                </a:solidFill>
                <a:latin typeface="Myriad Pro Light SemiExt"/>
                <a:ea typeface="+mn-ea"/>
                <a:cs typeface="Myriad Pro Light SemiExt"/>
              </a:rPr>
              <a:t>Područja kvalitete</a:t>
            </a:r>
            <a:endParaRPr lang="ta-IN" sz="2000" dirty="0">
              <a:solidFill>
                <a:srgbClr val="A41568"/>
              </a:solidFill>
              <a:latin typeface="Myriad Pro Light SemiExt"/>
              <a:ea typeface="+mn-ea"/>
              <a:cs typeface="Myriad Pro Light SemiExt"/>
            </a:endParaRPr>
          </a:p>
          <a:p>
            <a:pPr marL="0" lvl="2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ta-IN" sz="2000" dirty="0">
              <a:solidFill>
                <a:srgbClr val="A41568"/>
              </a:solidFill>
              <a:latin typeface="Myriad Pro Light SemiExt"/>
              <a:ea typeface="+mn-ea"/>
              <a:cs typeface="Myriad Pro Light SemiExt"/>
            </a:endParaRPr>
          </a:p>
          <a:p>
            <a:pPr marL="342900" lvl="3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sz="2000" dirty="0" smtClean="0">
                <a:solidFill>
                  <a:srgbClr val="2797C9"/>
                </a:solidFill>
                <a:latin typeface="Myriad Pro Light SemiExt"/>
                <a:ea typeface="+mn-ea"/>
                <a:cs typeface="Myriad Pro Light SemiExt"/>
              </a:rPr>
              <a:t>Kriteriji kvalitete</a:t>
            </a:r>
            <a:endParaRPr lang="ta-IN" sz="2000" dirty="0">
              <a:solidFill>
                <a:srgbClr val="2797C9"/>
              </a:solidFill>
              <a:latin typeface="Myriad Pro Light SemiExt"/>
              <a:ea typeface="+mn-ea"/>
              <a:cs typeface="Myriad Pro Light SemiExt"/>
            </a:endParaRPr>
          </a:p>
          <a:p>
            <a:pPr marL="0" lvl="3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ta-IN" sz="2000" dirty="0">
                <a:solidFill>
                  <a:srgbClr val="777877"/>
                </a:solidFill>
                <a:latin typeface="Myriad Pro Light SemiExt"/>
                <a:ea typeface="+mn-ea"/>
                <a:cs typeface="Myriad Pro Light SemiExt"/>
              </a:rPr>
              <a:t>	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….</a:t>
            </a:r>
            <a:endParaRPr lang="ta-I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240745"/>
            <a:ext cx="299243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371249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1257" y="5367111"/>
            <a:ext cx="4850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http://www.eqavet.eu/qc/gns/glossary/q/quality.aspx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5524" y="804330"/>
            <a:ext cx="309154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Myriad Pro Light SemiExt"/>
                <a:cs typeface="Myriad Pro Light SemiExt"/>
              </a:rPr>
              <a:t>„Quality doesn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'</a:t>
            </a:r>
            <a:r>
              <a:rPr lang="en-US" dirty="0">
                <a:solidFill>
                  <a:srgbClr val="C00000"/>
                </a:solidFill>
                <a:latin typeface="Myriad Pro Light SemiExt"/>
                <a:cs typeface="Myriad Pro Light SemiExt"/>
              </a:rPr>
              <a:t>t appear incidentally, </a:t>
            </a:r>
            <a:endParaRPr lang="hr-HR" dirty="0" smtClean="0">
              <a:solidFill>
                <a:srgbClr val="C00000"/>
              </a:solidFill>
              <a:latin typeface="Myriad Pro Light SemiExt"/>
              <a:cs typeface="Myriad Pro Light SemiExt"/>
            </a:endParaRPr>
          </a:p>
          <a:p>
            <a:pPr marL="0" lvl="3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Myriad Pro Light SemiExt"/>
                <a:cs typeface="Myriad Pro Light SemiExt"/>
              </a:rPr>
              <a:t>it </a:t>
            </a:r>
            <a:r>
              <a:rPr lang="en-US" dirty="0">
                <a:solidFill>
                  <a:srgbClr val="C00000"/>
                </a:solidFill>
                <a:latin typeface="Myriad Pro Light SemiExt"/>
                <a:cs typeface="Myriad Pro Light SemiExt"/>
              </a:rPr>
              <a:t>has to be planned” </a:t>
            </a:r>
            <a:endParaRPr lang="hr-HR" dirty="0" smtClean="0">
              <a:solidFill>
                <a:srgbClr val="C00000"/>
              </a:solidFill>
              <a:latin typeface="Myriad Pro Light SemiExt"/>
              <a:cs typeface="Myriad Pro Light SemiExt"/>
            </a:endParaRPr>
          </a:p>
          <a:p>
            <a:pPr marL="0" lvl="3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rgbClr val="C00000"/>
                </a:solidFill>
                <a:latin typeface="Myriad Pro Light SemiExt"/>
                <a:cs typeface="Myriad Pro Light SemiExt"/>
              </a:rPr>
              <a:t>J</a:t>
            </a:r>
            <a:r>
              <a:rPr lang="hr-HR" dirty="0">
                <a:solidFill>
                  <a:srgbClr val="C00000"/>
                </a:solidFill>
                <a:latin typeface="Myriad Pro Light SemiExt"/>
                <a:cs typeface="Myriad Pro Light SemiExt"/>
              </a:rPr>
              <a:t>. M. </a:t>
            </a:r>
            <a:r>
              <a:rPr lang="hr-HR" dirty="0" err="1">
                <a:solidFill>
                  <a:srgbClr val="C00000"/>
                </a:solidFill>
                <a:latin typeface="Myriad Pro Light SemiExt"/>
                <a:cs typeface="Myriad Pro Light SemiExt"/>
              </a:rPr>
              <a:t>Juran</a:t>
            </a:r>
            <a:endParaRPr lang="en-US" dirty="0">
              <a:solidFill>
                <a:srgbClr val="C00000"/>
              </a:solidFill>
              <a:latin typeface="Myriad Pro Light SemiExt"/>
              <a:cs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8137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371475"/>
            <a:ext cx="7237413" cy="1707696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„Kvaliteta počinje </a:t>
            </a:r>
            <a:r>
              <a:rPr lang="hr-H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samovrjednovanjem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”</a:t>
            </a:r>
            <a:b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</a:b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/>
            </a:r>
            <a:b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</a:b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Primjer dobre prakse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368300" y="2155371"/>
            <a:ext cx="8255000" cy="31511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Škola za medicinske sestre Vrapče</a:t>
            </a:r>
          </a:p>
          <a:p>
            <a:pPr marL="0" indent="0" eaLnBrk="1" hangingPunct="1">
              <a:buFont typeface="Arial" charset="0"/>
              <a:buNone/>
            </a:pP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Zagreb, 17. 3. 2017.</a:t>
            </a:r>
          </a:p>
          <a:p>
            <a:pPr marL="0" indent="0" eaLnBrk="1" hangingPunct="1">
              <a:buFont typeface="Arial" charset="0"/>
              <a:buNone/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hr-HR" sz="1600" i="1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„ rezultati petogodišnje provedbe procesa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hr-HR" sz="1600" i="1" dirty="0" err="1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samovrjednovanja</a:t>
            </a:r>
            <a:r>
              <a:rPr lang="hr-HR" sz="1600" i="1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 trajno pridonose boljoj kvaliteti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hr-HR" sz="1600" i="1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izvođenja nastavnog procesa,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hr-HR" sz="1600" i="1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osnaživanju pozitivne radne atmosfere i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hr-HR" sz="1600" i="1" dirty="0" smtClean="0">
                <a:solidFill>
                  <a:srgbClr val="C00000"/>
                </a:solidFill>
                <a:latin typeface="Myriad Pro Light SemiExt" charset="0"/>
                <a:cs typeface="Myriad Pro Light SemiExt" charset="0"/>
              </a:rPr>
              <a:t>međuljudskih odnosa”  </a:t>
            </a:r>
          </a:p>
          <a:p>
            <a:pPr marL="0" indent="0" eaLnBrk="1" hangingPunct="1">
              <a:buFont typeface="Arial" charset="0"/>
              <a:buNone/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r-HR" sz="16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Školske novine, broj 13-14, Zagreb, 11. travnja 2017.</a:t>
            </a: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85032"/>
            <a:ext cx="286226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novak\Desktop\mozgi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05" y="6028865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thudolin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67" y="1369552"/>
            <a:ext cx="1743075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329386" cy="38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2000" dirty="0" err="1" smtClean="0">
                <a:solidFill>
                  <a:srgbClr val="E88E31"/>
                </a:solidFill>
                <a:latin typeface="Myriad Pro Light SemiExt"/>
                <a:ea typeface="+mn-ea"/>
                <a:cs typeface="Myriad Pro Light SemiExt"/>
              </a:rPr>
              <a:t>Samovrjednovanje</a:t>
            </a:r>
            <a:endParaRPr lang="hr-HR" sz="2000" dirty="0">
              <a:solidFill>
                <a:srgbClr val="E88E31"/>
              </a:solidFill>
              <a:latin typeface="Myriad Pro Light SemiExt"/>
              <a:ea typeface="+mn-ea"/>
              <a:cs typeface="Myriad Pro Light SemiExt"/>
            </a:endParaRPr>
          </a:p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rgbClr val="C00000"/>
                </a:solidFill>
                <a:latin typeface="Myriad Pro Bold SemiCond"/>
                <a:ea typeface="+mn-ea"/>
                <a:cs typeface="Myriad Pro Light SemiExt"/>
              </a:rPr>
              <a:t>Okvir za </a:t>
            </a:r>
            <a:r>
              <a:rPr lang="hr-HR" dirty="0" err="1" smtClean="0">
                <a:solidFill>
                  <a:srgbClr val="C00000"/>
                </a:solidFill>
                <a:latin typeface="Myriad Pro Bold SemiCond"/>
                <a:ea typeface="+mn-ea"/>
                <a:cs typeface="Myriad Pro Light SemiExt"/>
              </a:rPr>
              <a:t>samovrjednovanje</a:t>
            </a:r>
            <a:r>
              <a:rPr lang="hr-HR" dirty="0" smtClean="0">
                <a:solidFill>
                  <a:srgbClr val="C00000"/>
                </a:solidFill>
                <a:latin typeface="Myriad Pro Bold SemiCond"/>
                <a:ea typeface="+mn-ea"/>
                <a:cs typeface="Myriad Pro Light SemiEx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Ustanove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za strukovno obrazovanje </a:t>
            </a: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su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odgovorne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za kvalitetu odgojno-obrazovnog procesa u </a:t>
            </a: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ustanovi </a:t>
            </a:r>
            <a:endParaRPr lang="hr-HR" altLang="sr-Latn-RS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Samovrjednovanje</a:t>
            </a: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je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godišnji ciklus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 kojim se procjenjuje izvedba i rezultati iz prethodne školske godine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Samovrjednovanje</a:t>
            </a: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se provodi prema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kriterijima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Sve ustanove za strukovno obrazovanje procjenjuju se prema istim kriterijima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Samovrjednovanje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je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usmjereno na odgojno-obrazovni proces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i na mogućnost ustanove u </a:t>
            </a: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ispunjavanju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kriterija za </a:t>
            </a:r>
            <a:r>
              <a:rPr lang="hr-HR" altLang="sr-Latn-R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samovrjednovanje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Dokazi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moraju pokazivati da su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prosudbe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koje je ustanova donijela točne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Temelji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se na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ciklusu kvalitete 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sz="1400" dirty="0">
              <a:solidFill>
                <a:srgbClr val="777877"/>
              </a:solidFill>
              <a:latin typeface="Myriad Pro Bold SemiCond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sz="1400" dirty="0">
              <a:solidFill>
                <a:srgbClr val="777877"/>
              </a:solidFill>
              <a:latin typeface="Myriad Pro Bold SemiCond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sz="1400" dirty="0">
              <a:solidFill>
                <a:srgbClr val="777877"/>
              </a:solidFill>
              <a:latin typeface="Myriad Pro Bold SemiCond"/>
              <a:ea typeface="+mn-ea"/>
              <a:cs typeface="Myriad Pro Light SemiExt"/>
            </a:endParaRPr>
          </a:p>
          <a:p>
            <a:pPr marL="263525" lvl="3" indent="-263525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a-IN" sz="1400" dirty="0">
              <a:solidFill>
                <a:srgbClr val="2797C9"/>
              </a:solidFill>
              <a:latin typeface="Myriad Pro Bold SemiCond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621745"/>
            <a:ext cx="718638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469414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Vrjednovanje za unapređenje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329386" cy="38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sz="2000" dirty="0">
              <a:solidFill>
                <a:srgbClr val="E88E31"/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sz="1400" dirty="0">
              <a:solidFill>
                <a:srgbClr val="777877"/>
              </a:solidFill>
              <a:latin typeface="Myriad Pro Bold SemiCond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sz="1400" dirty="0">
              <a:solidFill>
                <a:srgbClr val="777877"/>
              </a:solidFill>
              <a:latin typeface="Myriad Pro Bold SemiCond"/>
              <a:ea typeface="+mn-ea"/>
              <a:cs typeface="Myriad Pro Light SemiExt"/>
            </a:endParaRPr>
          </a:p>
          <a:p>
            <a:pPr marL="263525" lvl="3" indent="-263525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a-IN" sz="1400" dirty="0">
              <a:solidFill>
                <a:srgbClr val="2797C9"/>
              </a:solidFill>
              <a:latin typeface="Myriad Pro Bold SemiCond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621745"/>
            <a:ext cx="718638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469414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Ext" charset="0"/>
                <a:cs typeface="Myriad Pro Bold SemiExt" charset="0"/>
              </a:rPr>
              <a:t>Vrjednovanje za unapređenje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298" y="1943971"/>
            <a:ext cx="818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hr-HR" altLang="sr-Latn-RS" i="1" dirty="0">
                <a:solidFill>
                  <a:srgbClr val="C00000"/>
                </a:solidFill>
                <a:latin typeface="Myriad Pro Bold SemiCond"/>
              </a:rPr>
              <a:t>Svrha </a:t>
            </a:r>
            <a:r>
              <a:rPr lang="hr-HR" altLang="sr-Latn-RS" i="1" dirty="0" err="1">
                <a:solidFill>
                  <a:srgbClr val="C00000"/>
                </a:solidFill>
                <a:latin typeface="Myriad Pro Bold SemiCond"/>
              </a:rPr>
              <a:t>samovrjednovanja</a:t>
            </a:r>
            <a:r>
              <a:rPr lang="hr-HR" altLang="sr-Latn-RS" i="1" dirty="0">
                <a:solidFill>
                  <a:srgbClr val="C00000"/>
                </a:solidFill>
                <a:latin typeface="Myriad Pro Bold SemiCond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otkriti trenutno stanje analizirajući rezultate od prethodne godine  </a:t>
            </a:r>
            <a:r>
              <a:rPr lang="en-GB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 </a:t>
            </a:r>
            <a:endParaRPr lang="hr-HR" altLang="sr-Latn-RS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usporediti s kriterijima, specifikacijama, standardima ili najboljim </a:t>
            </a:r>
          </a:p>
          <a:p>
            <a:pPr>
              <a:buNone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    primjerima prakse</a:t>
            </a:r>
            <a:r>
              <a:rPr lang="en-GB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 </a:t>
            </a:r>
            <a:endParaRPr lang="hr-HR" altLang="sr-Latn-RS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donositi prosudbe o dokazima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utvrditi potencijal za unaprjeđenje</a:t>
            </a:r>
            <a:r>
              <a:rPr lang="en-GB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 </a:t>
            </a:r>
            <a:endParaRPr lang="hr-HR" altLang="sr-Latn-RS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odrediti jesu li postignuti ciljevi iz plana unaprjeđenja od prethodnog </a:t>
            </a:r>
          </a:p>
          <a:p>
            <a:pPr>
              <a:buNone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    ciklusa </a:t>
            </a:r>
            <a:r>
              <a:rPr lang="hr-HR" altLang="sr-Latn-R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samovrjednovanja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 </a:t>
            </a:r>
          </a:p>
          <a:p>
            <a:pPr>
              <a:buFont typeface="Arial" charset="0"/>
              <a:buNone/>
            </a:pPr>
            <a:endParaRPr lang="hr-HR" altLang="sr-Latn-RS" i="1" dirty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hr-HR" altLang="sr-Latn-RS" i="1" dirty="0">
                <a:solidFill>
                  <a:srgbClr val="C00000"/>
                </a:solidFill>
                <a:latin typeface="Myriad Pro Bold SemiCond"/>
              </a:rPr>
              <a:t>Rezultat </a:t>
            </a:r>
            <a:r>
              <a:rPr lang="hr-HR" altLang="sr-Latn-RS" i="1" dirty="0" err="1">
                <a:solidFill>
                  <a:srgbClr val="C00000"/>
                </a:solidFill>
                <a:latin typeface="Myriad Pro Bold SemiCond"/>
              </a:rPr>
              <a:t>samovrjednovanja</a:t>
            </a:r>
            <a:r>
              <a:rPr lang="hr-HR" altLang="sr-Latn-RS" i="1" dirty="0">
                <a:solidFill>
                  <a:srgbClr val="C00000"/>
                </a:solidFill>
                <a:latin typeface="Myriad Pro Bold SemiCond"/>
              </a:rPr>
              <a:t> </a:t>
            </a:r>
            <a:endParaRPr lang="hr-HR" altLang="sr-Latn-RS" dirty="0">
              <a:solidFill>
                <a:srgbClr val="C00000"/>
              </a:solidFill>
              <a:latin typeface="Myriad Pro Bold SemiCon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prednosti i nedostaci</a:t>
            </a:r>
            <a:r>
              <a:rPr lang="en-GB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 </a:t>
            </a:r>
            <a:endParaRPr lang="hr-HR" altLang="sr-Latn-RS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plan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unaprjeđenja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30648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553508" cy="44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  <a:ea typeface="+mn-ea"/>
                <a:cs typeface="Myriad Pro Light SemiExt"/>
              </a:rPr>
              <a:t>jedan od instrumenata </a:t>
            </a: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EU za </a:t>
            </a:r>
            <a:r>
              <a:rPr lang="hr-HR" alt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VET</a:t>
            </a: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  <a:ea typeface="+mn-ea"/>
              <a:cs typeface="Myriad Pro Light SemiExt"/>
            </a:endParaRPr>
          </a:p>
          <a:p>
            <a:pPr marL="2857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altLang="sr-Latn-R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usvojen 2009. godine preporukom 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Europskog parlamenta i Vijeća Europske unije 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osmišljen s ciljem promoviranja kvalitetnijeg SOO</a:t>
            </a:r>
          </a:p>
          <a:p>
            <a:pPr marL="2857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dionicima u sustavu (strukovnim školama i donositeljima politika) daje zajedničke alate za upravljanje kvalitetom </a:t>
            </a:r>
          </a:p>
          <a:p>
            <a:pPr marL="2857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usvajanje i provedbu okvira zemlje članice provode na dobrovoljnoj osnovi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 smtClean="0">
              <a:solidFill>
                <a:srgbClr val="777877"/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lvl="1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Instrument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za unapređenje kvalitete sustava strukovnog obrazovanja i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osposobljavanja</a:t>
            </a:r>
          </a:p>
          <a:p>
            <a:pPr marL="285750" lvl="1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Primjenjuje se na razini sustava i </a:t>
            </a:r>
            <a:r>
              <a:rPr lang="hr-HR" dirty="0">
                <a:solidFill>
                  <a:srgbClr val="C00000"/>
                </a:solidFill>
                <a:latin typeface="Myriad Pro Bold SemiCond"/>
              </a:rPr>
              <a:t>pojedinih ustanova u sustavu SO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Sadrži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10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pokazatelja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koji se mogu koristiti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kao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alati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za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prilagođavanje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  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razvoj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nacionalnih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sustava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SO </a:t>
            </a: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Temelji se na  ciklusu kvalitete (planiranje, provedba, procjena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i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provjera)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  <a:p>
            <a:pPr marL="285750" lvl="1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dirty="0"/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>
              <a:solidFill>
                <a:srgbClr val="777877"/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>
              <a:solidFill>
                <a:srgbClr val="777877"/>
              </a:solidFill>
              <a:latin typeface="Myriad Pro Light SemiExt"/>
              <a:ea typeface="+mn-ea"/>
              <a:cs typeface="Myriad Pro Light SemiExt"/>
            </a:endParaRPr>
          </a:p>
          <a:p>
            <a:pPr marL="263525" lvl="3" indent="-263525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a-IN" dirty="0">
              <a:solidFill>
                <a:srgbClr val="2797C9"/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8971" y="1621745"/>
            <a:ext cx="73369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299" y="676275"/>
            <a:ext cx="7646137" cy="1143000"/>
          </a:xfrm>
        </p:spPr>
        <p:txBody>
          <a:bodyPr/>
          <a:lstStyle/>
          <a:p>
            <a:pPr algn="l"/>
            <a:r>
              <a:rPr lang="hr-HR" alt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Europski referentni okvir osiguravanja kvalitete SOO-a</a:t>
            </a:r>
            <a:br>
              <a:rPr lang="hr-HR" alt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</a:br>
            <a:r>
              <a:rPr lang="hr-HR" alt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(EQAVET) - instrument za unapređenje kvalitete </a:t>
            </a:r>
            <a:br>
              <a:rPr lang="hr-HR" alt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299" y="1923142"/>
            <a:ext cx="8351158" cy="38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2008.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-2013.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Strategija razvoja sustava strukovnog obrazovanja u RH </a:t>
            </a:r>
          </a:p>
          <a:p>
            <a:pPr marL="0" lv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lvl="0"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2009.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Z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akon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o strukovnom obrazovanju</a:t>
            </a:r>
          </a:p>
          <a:p>
            <a:pPr lvl="0"/>
            <a:endParaRPr lang="hr-HR" dirty="0">
              <a:solidFill>
                <a:srgbClr val="000000">
                  <a:lumMod val="75000"/>
                  <a:lumOff val="25000"/>
                </a:srgbClr>
              </a:solidFill>
              <a:latin typeface="Myriad Pro Bold SemiCond"/>
            </a:endParaRPr>
          </a:p>
          <a:p>
            <a:pPr lvl="0" algn="just"/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2010.-2012. </a:t>
            </a:r>
            <a:r>
              <a:rPr lang="hr-HR" b="1" dirty="0">
                <a:solidFill>
                  <a:srgbClr val="C00000"/>
                </a:solidFill>
                <a:latin typeface="Myriad Pro Bold SemiCond"/>
              </a:rPr>
              <a:t>Razvoj osiguranja kvalitete u strukovnom obrazovanju i </a:t>
            </a:r>
            <a:r>
              <a:rPr lang="hr-HR" b="1" dirty="0" smtClean="0">
                <a:solidFill>
                  <a:srgbClr val="C00000"/>
                </a:solidFill>
                <a:latin typeface="Myriad Pro Bold SemiCond"/>
              </a:rPr>
              <a:t>osposobljavanju </a:t>
            </a:r>
            <a:r>
              <a:rPr lang="hr-HR" b="1" dirty="0">
                <a:solidFill>
                  <a:srgbClr val="C00000"/>
                </a:solidFill>
                <a:latin typeface="Myriad Pro Bold SemiCond"/>
              </a:rPr>
              <a:t>(IPA projekt) i </a:t>
            </a:r>
            <a:r>
              <a:rPr lang="hr-HR" b="1" dirty="0" err="1">
                <a:solidFill>
                  <a:srgbClr val="C00000"/>
                </a:solidFill>
                <a:latin typeface="Myriad Pro Bold SemiCond"/>
              </a:rPr>
              <a:t>pilotiranje</a:t>
            </a:r>
            <a:r>
              <a:rPr lang="hr-HR" b="1" dirty="0">
                <a:solidFill>
                  <a:srgbClr val="C00000"/>
                </a:solidFill>
                <a:latin typeface="Myriad Pro Bold SemiCond"/>
              </a:rPr>
              <a:t> </a:t>
            </a:r>
            <a:r>
              <a:rPr lang="hr-HR" b="1" dirty="0" err="1">
                <a:solidFill>
                  <a:srgbClr val="C00000"/>
                </a:solidFill>
                <a:latin typeface="Myriad Pro Bold SemiCond"/>
              </a:rPr>
              <a:t>u</a:t>
            </a:r>
            <a:r>
              <a:rPr lang="hr-HR" b="1" dirty="0">
                <a:solidFill>
                  <a:srgbClr val="C00000"/>
                </a:solidFill>
                <a:latin typeface="Myriad Pro Bold SemiCond"/>
              </a:rPr>
              <a:t> 24 ustanove za strukovno </a:t>
            </a:r>
          </a:p>
          <a:p>
            <a:pPr marL="0" lvl="0" indent="0" algn="just">
              <a:buNone/>
            </a:pPr>
            <a:r>
              <a:rPr lang="hr-HR" b="1" dirty="0" smtClean="0">
                <a:solidFill>
                  <a:srgbClr val="C00000"/>
                </a:solidFill>
                <a:latin typeface="Myriad Pro Bold SemiCond"/>
              </a:rPr>
              <a:t>obrazovanje</a:t>
            </a:r>
            <a:endParaRPr lang="hr-HR" b="1" dirty="0">
              <a:solidFill>
                <a:srgbClr val="C00000"/>
              </a:solidFill>
              <a:latin typeface="Myriad Pro Bold SemiCond"/>
            </a:endParaRPr>
          </a:p>
          <a:p>
            <a:pPr marL="0" lvl="0" indent="0">
              <a:buNone/>
            </a:pPr>
            <a:endParaRPr lang="hr-HR" dirty="0">
              <a:solidFill>
                <a:srgbClr val="000000">
                  <a:lumMod val="75000"/>
                  <a:lumOff val="25000"/>
                </a:srgbClr>
              </a:solidFill>
              <a:latin typeface="Myriad Pro Bold SemiCond"/>
            </a:endParaRPr>
          </a:p>
          <a:p>
            <a:pPr lvl="0" algn="just"/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2012.-2013.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u svim strukovnim školama  </a:t>
            </a:r>
          </a:p>
          <a:p>
            <a:pPr lvl="0" algn="just"/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</a:endParaRPr>
          </a:p>
          <a:p>
            <a:pPr lvl="0" algn="just"/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2014.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 Strategija znanosti, obrazovanja i tehnologije</a:t>
            </a:r>
          </a:p>
          <a:p>
            <a:pPr lvl="0"/>
            <a:endParaRPr lang="hr-HR" dirty="0">
              <a:solidFill>
                <a:srgbClr val="000000">
                  <a:lumMod val="75000"/>
                  <a:lumOff val="25000"/>
                </a:srgbClr>
              </a:solidFill>
              <a:latin typeface="Myriad Pro Bold SemiCond"/>
            </a:endParaRPr>
          </a:p>
          <a:p>
            <a:pPr lvl="0" algn="just"/>
            <a:r>
              <a:rPr lang="hr-HR" b="1" dirty="0">
                <a:solidFill>
                  <a:srgbClr val="C00000"/>
                </a:solidFill>
                <a:latin typeface="Myriad Pro Bold SemiCond"/>
              </a:rPr>
              <a:t>2016. Program razvoja sustava SOO-a i Akcijski plan </a:t>
            </a:r>
            <a:endParaRPr lang="en-US" b="1" dirty="0">
              <a:solidFill>
                <a:srgbClr val="C00000"/>
              </a:solidFill>
              <a:latin typeface="Myriad Pro Bold SemiCond"/>
            </a:endParaRPr>
          </a:p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>
              <a:solidFill>
                <a:srgbClr val="777877"/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>
              <a:solidFill>
                <a:srgbClr val="777877"/>
              </a:solidFill>
              <a:latin typeface="Myriad Pro Light SemiExt"/>
              <a:ea typeface="+mn-ea"/>
              <a:cs typeface="Myriad Pro Light SemiExt"/>
            </a:endParaRPr>
          </a:p>
          <a:p>
            <a:pPr marL="263525" lvl="3" indent="-263525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a-IN" dirty="0">
              <a:solidFill>
                <a:srgbClr val="2797C9"/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8971" y="1621745"/>
            <a:ext cx="73369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299" y="676275"/>
            <a:ext cx="7646137" cy="1143000"/>
          </a:xfrm>
        </p:spPr>
        <p:txBody>
          <a:bodyPr/>
          <a:lstStyle/>
          <a:p>
            <a:pPr algn="l"/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Okvir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za kvalitetu u RH-Osiguravanje kvalitete kroz proces </a:t>
            </a:r>
            <a:r>
              <a:rPr lang="hr-H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>samovrjednovanja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  <a:t/>
            </a:r>
            <a:b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Bold SemiCond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Cond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553508" cy="37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rgbClr val="2797C9"/>
                </a:solidFill>
                <a:latin typeface="Myriad Pro Light SemiExt"/>
                <a:ea typeface="+mn-ea"/>
                <a:cs typeface="Myriad Pro Light SemiExt"/>
              </a:rPr>
              <a:t>SNAGE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Proces 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samovrjednovanja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 je alat za unapređenje kvalitete rada škola i razvoj kulture kvalitete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Proces 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samovrjednovanja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 je uspostavljen i provodi se u praksi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Stečena su prva iskustva u provedbi procesa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rgbClr val="A41568"/>
                </a:solidFill>
                <a:latin typeface="Myriad Pro Light SemiExt"/>
                <a:ea typeface="+mn-ea"/>
                <a:cs typeface="Myriad Pro Light SemiExt"/>
              </a:rPr>
              <a:t>PREPORUKE</a:t>
            </a:r>
          </a:p>
          <a:p>
            <a:pPr marL="285750" indent="-285750" algn="just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Samovrjednovanje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 predstavlja dio internog osiguravanja kvalitete, ali treba biti uzeto u obzir prilikom provođenja vanjskog vrednovanja</a:t>
            </a:r>
          </a:p>
          <a:p>
            <a:pPr marL="285750" indent="-285750" algn="just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Trajno pokazivati važnost postupka 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samovrjednovanja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 za unapređenje kvalitete škola/ustanova za SOO i raditi na njihovoj </a:t>
            </a:r>
            <a:r>
              <a:rPr lang="hr-HR" dirty="0" smtClean="0">
                <a:solidFill>
                  <a:srgbClr val="C00000"/>
                </a:solidFill>
                <a:latin typeface="Myriad Pro Light SemiExt"/>
                <a:ea typeface="+mn-ea"/>
                <a:cs typeface="Myriad Pro Light SemiExt"/>
              </a:rPr>
              <a:t>motivaciji</a:t>
            </a:r>
          </a:p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ta-IN" dirty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621745"/>
            <a:ext cx="718638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501877"/>
            <a:ext cx="7469414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Jesmo li spremni za </a:t>
            </a:r>
            <a:r>
              <a:rPr lang="hr-H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samovrjednovanje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923143"/>
            <a:ext cx="8553508" cy="37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Kultura 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samovrjednovanja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Unapređenje umjesto kontrole i nadzora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Vodstvo i uključenost 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Postupni pristup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Potpora procesu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Motivacija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Usavršavanje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/>
                <a:ea typeface="+mn-ea"/>
                <a:cs typeface="Myriad Pro Light SemiExt"/>
              </a:rPr>
              <a:t>Učenje od drugih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621745"/>
            <a:ext cx="718638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501877"/>
            <a:ext cx="7469414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Jesmo li spremni za </a:t>
            </a:r>
            <a:r>
              <a:rPr lang="hr-H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samovrjednovanje</a:t>
            </a: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 SemiExt" charset="0"/>
                <a:cs typeface="Myriad Pro Light SemiExt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67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880</TotalTime>
  <Words>598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</vt:lpstr>
      <vt:lpstr>PowerPoint Presentation</vt:lpstr>
      <vt:lpstr>?</vt:lpstr>
      <vt:lpstr>„Kvaliteta počinje samovrjednovanjem”  Primjer dobre prakse</vt:lpstr>
      <vt:lpstr>Vrjednovanje za unapređenje</vt:lpstr>
      <vt:lpstr>Vrjednovanje za unapređenje</vt:lpstr>
      <vt:lpstr>Europski referentni okvir osiguravanja kvalitete SOO-a (EQAVET) - instrument za unapređenje kvalitete  </vt:lpstr>
      <vt:lpstr>Okvir za kvalitetu u RH-Osiguravanje kvalitete kroz proces samovrjednovanja </vt:lpstr>
      <vt:lpstr>Jesmo li spremni za samovrjednovanje?</vt:lpstr>
      <vt:lpstr>Jesmo li spremni za samovrjednovanje?</vt:lpstr>
      <vt:lpstr>Dobrobit?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Nives Novak</dc:creator>
  <cp:lastModifiedBy>Nives Novak</cp:lastModifiedBy>
  <cp:revision>30</cp:revision>
  <dcterms:created xsi:type="dcterms:W3CDTF">2016-12-02T14:16:56Z</dcterms:created>
  <dcterms:modified xsi:type="dcterms:W3CDTF">2017-05-15T14:42:35Z</dcterms:modified>
</cp:coreProperties>
</file>