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6" r:id="rId3"/>
    <p:sldId id="283" r:id="rId4"/>
    <p:sldId id="297" r:id="rId5"/>
    <p:sldId id="274" r:id="rId6"/>
    <p:sldId id="282" r:id="rId7"/>
    <p:sldId id="29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0" r:id="rId19"/>
    <p:sldId id="280" r:id="rId20"/>
    <p:sldId id="290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99" autoAdjust="0"/>
  </p:normalViewPr>
  <p:slideViewPr>
    <p:cSldViewPr>
      <p:cViewPr varScale="1">
        <p:scale>
          <a:sx n="95" d="100"/>
          <a:sy n="95" d="100"/>
        </p:scale>
        <p:origin x="14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0ECD-AE2C-425B-B5CD-4F7EC02F22EC}" type="datetimeFigureOut">
              <a:rPr lang="hr-HR" smtClean="0"/>
              <a:pPr/>
              <a:t>17.5.2017.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2540-1D3C-4A3E-BB7E-E59951B66E5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6338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4CAEF-AD4A-4965-A25D-0D1B91AB9536}" type="datetimeFigureOut">
              <a:rPr lang="hr-HR" smtClean="0"/>
              <a:pPr/>
              <a:t>17.5.2017.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A492E-20BE-47A2-B51A-4F2DFCF776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650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1" dirty="0" smtClean="0">
                <a:effectLst/>
              </a:rPr>
              <a:t>Instrukcijski dizajn</a:t>
            </a:r>
            <a:r>
              <a:rPr lang="hr-HR" dirty="0" smtClean="0">
                <a:effectLst/>
              </a:rPr>
              <a:t> je proces u kojem se primjenjuju teorije učenja i pedagoške teorije, kao i različiti principi, tehnike i metode izvođenja nastave, kako bi se što djelotvornije planirali i izradili materijali za učenje te oblikovao proces poučavanja i učenja u konkretnim nastavnim predmetima i lekcijama.</a:t>
            </a:r>
          </a:p>
          <a:p>
            <a:r>
              <a:rPr lang="hr-HR" dirty="0" smtClean="0">
                <a:effectLst/>
              </a:rPr>
              <a:t>Jedan od najpopularnijih modela ADDIE, jednostavan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492E-20BE-47A2-B51A-4F2DFCF776BB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431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1763688" cy="6858000"/>
          </a:xfrm>
          <a:prstGeom prst="homePlat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2130425"/>
            <a:ext cx="662250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3886200"/>
            <a:ext cx="593670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9552" y="6309320"/>
            <a:ext cx="3466728" cy="43204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2708920"/>
            <a:ext cx="1224135" cy="528981"/>
          </a:xfrm>
          <a:prstGeom prst="rect">
            <a:avLst/>
          </a:prstGeom>
        </p:spPr>
      </p:pic>
      <p:pic>
        <p:nvPicPr>
          <p:cNvPr id="7" name="Picture 137">
            <a:hlinkClick r:id="rId3"/>
          </p:cNvPr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16033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95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SVEUČILIŠTE U ZAGREBU                                  SVEUČILIŠNI RAČUNSKI CENTAR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58C3-8D76-4735-A711-BCEF961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3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SVEUČILIŠTE U ZAGREBU                                  SVEUČILIŠNI RAČUNSKI CENTAR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58C3-8D76-4735-A711-BCEF961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41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309320"/>
            <a:ext cx="2232248" cy="365125"/>
          </a:xfrm>
        </p:spPr>
        <p:txBody>
          <a:bodyPr/>
          <a:lstStyle/>
          <a:p>
            <a:pPr algn="l"/>
            <a:r>
              <a:rPr lang="en-GB" dirty="0" err="1" smtClean="0"/>
              <a:t>SVEUČILIŠTE</a:t>
            </a:r>
            <a:r>
              <a:rPr lang="en-GB" dirty="0" smtClean="0"/>
              <a:t> U </a:t>
            </a:r>
            <a:r>
              <a:rPr lang="en-GB" dirty="0" err="1" smtClean="0"/>
              <a:t>ZAGREBU</a:t>
            </a:r>
            <a:endParaRPr lang="hr-HR" dirty="0" smtClean="0"/>
          </a:p>
          <a:p>
            <a:pPr algn="l"/>
            <a:r>
              <a:rPr lang="en-GB" dirty="0" err="1" smtClean="0"/>
              <a:t>SVEUČILIŠNI</a:t>
            </a:r>
            <a:r>
              <a:rPr lang="en-GB" dirty="0" smtClean="0"/>
              <a:t> </a:t>
            </a:r>
            <a:r>
              <a:rPr lang="en-GB" dirty="0" err="1" smtClean="0"/>
              <a:t>RAČUNSKI</a:t>
            </a:r>
            <a:r>
              <a:rPr lang="en-GB" dirty="0" smtClean="0"/>
              <a:t> </a:t>
            </a:r>
            <a:r>
              <a:rPr lang="en-GB" dirty="0" err="1" smtClean="0"/>
              <a:t>CENTAR</a:t>
            </a:r>
            <a:endParaRPr lang="en-GB" dirty="0"/>
          </a:p>
        </p:txBody>
      </p:sp>
      <p:pic>
        <p:nvPicPr>
          <p:cNvPr id="8" name="Picture 13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381328"/>
            <a:ext cx="792088" cy="26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95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SVEUČILIŠTE U ZAGREBU                                  SVEUČILIŠNI RAČUNSKI CENTAR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58C3-8D76-4735-A711-BCEF961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89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SVEUČILIŠTE U ZAGREBU                                  SVEUČILIŠNI RAČUNSKI CENTAR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58C3-8D76-4735-A711-BCEF961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45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SVEUČILIŠTE U ZAGREBU                                  SVEUČILIŠNI RAČUNSKI CENTAR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58C3-8D76-4735-A711-BCEF961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9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SVEUČILIŠTE U ZAGREBU                                  SVEUČILIŠNI RAČUNSKI CENTAR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58C3-8D76-4735-A711-BCEF961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SVEUČILIŠTE U ZAGREBU                                  SVEUČILIŠNI RAČUNSKI CENTAR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58C3-8D76-4735-A711-BCEF961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11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SVEUČILIŠTE U ZAGREBU                                  SVEUČILIŠNI RAČUNSKI CENTAR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58C3-8D76-4735-A711-BCEF961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41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SVEUČILIŠTE U ZAGREBU                                  SVEUČILIŠNI RAČUNSKI CENTAR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58C3-8D76-4735-A711-BCEF961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132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SVEUČILIŠTE U ZAGREBU                                  SVEUČILIŠNI RAČUNSKI CENTAR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758C3-8D76-4735-A711-BCEF961E8B5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73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otvoreni-pristup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hr/ce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d.srce.hr/arhiva/course/view.php?id=20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hr/url?sa=i&amp;rct=j&amp;q=&amp;esrc=s&amp;source=images&amp;cd=&amp;cad=rja&amp;uact=8&amp;docid=0nmnKXh4EsQe7M&amp;tbnid=zMHfNJGdBtOFuM:&amp;ved=0CAUQjRw&amp;url=http://edcompassblog.smarttech.com/archives/7240&amp;ei=5s67U9m4IoOuygOItYLQBQ&amp;bvm=bv.70138588,d.bGE&amp;psig=AFQjCNGTkVGDX0TSP9w6M-U4sD3rN8Sk2w&amp;ust=140490342436886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18010" t="13008" r="1666" b="2829"/>
          <a:stretch>
            <a:fillRect/>
          </a:stretch>
        </p:blipFill>
        <p:spPr bwMode="auto">
          <a:xfrm rot="174715">
            <a:off x="4319679" y="129703"/>
            <a:ext cx="5217453" cy="43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3933056"/>
            <a:ext cx="5544616" cy="1470025"/>
          </a:xfrm>
        </p:spPr>
        <p:txBody>
          <a:bodyPr>
            <a:normAutofit/>
          </a:bodyPr>
          <a:lstStyle/>
          <a:p>
            <a:pPr algn="l"/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</a:t>
            </a:r>
            <a:r>
              <a:rPr lang="en-GB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ako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zapo</a:t>
            </a:r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č</a:t>
            </a:r>
            <a:r>
              <a:rPr lang="en-GB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eti</a:t>
            </a:r>
            <a:r>
              <a:rPr lang="hr-H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izradu online tečaja?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648" y="5417146"/>
            <a:ext cx="5936704" cy="1224136"/>
          </a:xfrm>
        </p:spPr>
        <p:txBody>
          <a:bodyPr>
            <a:normAutofit fontScale="92500"/>
          </a:bodyPr>
          <a:lstStyle/>
          <a:p>
            <a:pPr algn="l"/>
            <a:r>
              <a:rPr lang="hr-HR" sz="2000" dirty="0" smtClean="0"/>
              <a:t>Sandra Kučina </a:t>
            </a:r>
            <a:r>
              <a:rPr lang="hr-HR" sz="2000" dirty="0" err="1" smtClean="0"/>
              <a:t>Softić</a:t>
            </a:r>
            <a:endParaRPr lang="hr-HR" sz="2000" dirty="0" smtClean="0"/>
          </a:p>
          <a:p>
            <a:pPr algn="l"/>
            <a:r>
              <a:rPr lang="hr-HR" sz="2000" dirty="0" smtClean="0"/>
              <a:t>Pomoćnica ravnatelja za obrazovanje i podršku korisnicima Sveučilišni računski centar Sveučilišta u Zagrebu</a:t>
            </a:r>
            <a:endParaRPr lang="en-GB" sz="2000" dirty="0"/>
          </a:p>
        </p:txBody>
      </p:sp>
      <p:pic>
        <p:nvPicPr>
          <p:cNvPr id="7" name="Picture 135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22851">
            <a:off x="-15198" y="5976598"/>
            <a:ext cx="1268630" cy="50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16216" y="6381328"/>
            <a:ext cx="262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 smtClean="0">
                <a:solidFill>
                  <a:schemeClr val="bg1">
                    <a:lumMod val="50000"/>
                  </a:schemeClr>
                </a:solidFill>
              </a:rPr>
              <a:t>V. Međunarodni andragoški kongres</a:t>
            </a:r>
          </a:p>
          <a:p>
            <a:r>
              <a:rPr lang="hr-HR" sz="1000" dirty="0" smtClean="0">
                <a:solidFill>
                  <a:schemeClr val="bg1">
                    <a:lumMod val="50000"/>
                  </a:schemeClr>
                </a:solidFill>
              </a:rPr>
              <a:t>Biograd, 18.5.2017.</a:t>
            </a:r>
            <a:endParaRPr lang="en-GB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4" descr="C:\Users\nnovak\Desktop\mozgić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4541"/>
            <a:ext cx="1814741" cy="71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ADDIE</a:t>
            </a:r>
            <a:r>
              <a:rPr lang="hr-HR" dirty="0" smtClean="0"/>
              <a:t> – Dizajn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planiranje: </a:t>
            </a:r>
          </a:p>
          <a:p>
            <a:pPr lvl="1"/>
            <a:r>
              <a:rPr lang="hr-HR" dirty="0" smtClean="0"/>
              <a:t>obrazovnih ciljeva</a:t>
            </a:r>
          </a:p>
          <a:p>
            <a:pPr lvl="1"/>
            <a:r>
              <a:rPr lang="hr-HR" dirty="0" smtClean="0"/>
              <a:t>sadržaja</a:t>
            </a:r>
          </a:p>
          <a:p>
            <a:pPr lvl="1"/>
            <a:r>
              <a:rPr lang="hr-HR" dirty="0" smtClean="0"/>
              <a:t>lekcija</a:t>
            </a:r>
          </a:p>
          <a:p>
            <a:pPr lvl="1"/>
            <a:r>
              <a:rPr lang="hr-HR" dirty="0" smtClean="0"/>
              <a:t>metoda poučavanja</a:t>
            </a:r>
          </a:p>
          <a:p>
            <a:pPr lvl="1"/>
            <a:r>
              <a:rPr lang="hr-HR" dirty="0" smtClean="0"/>
              <a:t>načina provjere znanja</a:t>
            </a:r>
          </a:p>
          <a:p>
            <a:pPr lvl="1"/>
            <a:r>
              <a:rPr lang="hr-HR" dirty="0"/>
              <a:t> </a:t>
            </a:r>
            <a:r>
              <a:rPr lang="hr-HR" dirty="0" smtClean="0"/>
              <a:t>on-</a:t>
            </a:r>
            <a:r>
              <a:rPr lang="hr-HR" dirty="0" err="1" smtClean="0"/>
              <a:t>line</a:t>
            </a:r>
            <a:r>
              <a:rPr lang="hr-HR" dirty="0" smtClean="0"/>
              <a:t> tehnologija za prikaz sadržaja</a:t>
            </a:r>
          </a:p>
          <a:p>
            <a:pPr lvl="1"/>
            <a:r>
              <a:rPr lang="hr-HR" dirty="0" smtClean="0"/>
              <a:t>komunikacije s polaznicima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1628800"/>
            <a:ext cx="3384376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tečaj definiran po temama, tjednima...</a:t>
            </a:r>
          </a:p>
          <a:p>
            <a:pPr>
              <a:buFontTx/>
              <a:buChar char="-"/>
            </a:pPr>
            <a:r>
              <a:rPr lang="hr-HR" dirty="0" smtClean="0"/>
              <a:t> što je sadržaj pojedine </a:t>
            </a:r>
            <a:r>
              <a:rPr lang="hr-HR" dirty="0" err="1" smtClean="0"/>
              <a:t>npr</a:t>
            </a:r>
            <a:r>
              <a:rPr lang="hr-HR" dirty="0" smtClean="0"/>
              <a:t>. teme</a:t>
            </a:r>
          </a:p>
          <a:p>
            <a:pPr>
              <a:buFontTx/>
              <a:buChar char="-"/>
            </a:pPr>
            <a:r>
              <a:rPr lang="hr-HR" dirty="0" smtClean="0"/>
              <a:t>koliko sati nastave će se potrošiti na tu temu</a:t>
            </a:r>
          </a:p>
          <a:p>
            <a:pPr>
              <a:buFontTx/>
              <a:buChar char="-"/>
            </a:pPr>
            <a:r>
              <a:rPr lang="hr-HR" dirty="0" smtClean="0"/>
              <a:t>kako će se nastavni sadržaj predstaviti (predavanje, skripta, studija slučaja, zadatak, </a:t>
            </a:r>
            <a:r>
              <a:rPr lang="hr-HR" dirty="0" err="1" smtClean="0"/>
              <a:t>prezentacija.</a:t>
            </a:r>
            <a:r>
              <a:rPr lang="hr-HR" dirty="0" smtClean="0"/>
              <a:t>.)</a:t>
            </a:r>
          </a:p>
          <a:p>
            <a:pPr>
              <a:buFontTx/>
              <a:buChar char="-"/>
            </a:pPr>
            <a:r>
              <a:rPr lang="hr-HR" dirty="0" smtClean="0"/>
              <a:t>kako će se provjeriti znanje i ostvareni ishodi učenja (pismeni/usmeni ispit, kolokvij, praktičan rad, </a:t>
            </a:r>
            <a:r>
              <a:rPr lang="hr-HR" dirty="0" err="1" smtClean="0"/>
              <a:t>samoprocjena</a:t>
            </a:r>
            <a:r>
              <a:rPr lang="hr-HR" dirty="0" smtClean="0"/>
              <a:t>, evaluacija sudjelovanja na forumu, praktičan rad, </a:t>
            </a:r>
          </a:p>
          <a:p>
            <a:pPr>
              <a:buFontTx/>
              <a:buChar char="-"/>
            </a:pPr>
            <a:r>
              <a:rPr lang="hr-HR" dirty="0" smtClean="0"/>
              <a:t>na koji način će se komunicirati sa studentima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20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ADDIE</a:t>
            </a:r>
            <a:r>
              <a:rPr lang="hr-HR" dirty="0" smtClean="0"/>
              <a:t>-Razvoj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rmAutofit/>
          </a:bodyPr>
          <a:lstStyle/>
          <a:p>
            <a:r>
              <a:rPr lang="hr-HR" sz="2800" dirty="0" smtClean="0"/>
              <a:t>u ovoj fazi razvijaju se nastavni sadržaji za prikaz i demonstraciju znanja te se stvaraju sve tehničke pretpostavke za implementaciju planiranih aktivnosti u kolegiju</a:t>
            </a:r>
          </a:p>
          <a:p>
            <a:pPr lvl="1"/>
            <a:r>
              <a:rPr lang="hr-HR" sz="2400" dirty="0" smtClean="0"/>
              <a:t>pribavljanje i priprema tehnologija za prezentaciju sadržaja  i interakciju s polaznicima</a:t>
            </a:r>
          </a:p>
          <a:p>
            <a:pPr lvl="1"/>
            <a:r>
              <a:rPr lang="hr-HR" sz="2400" dirty="0" smtClean="0"/>
              <a:t>planiranje aktivnosti za</a:t>
            </a:r>
            <a:br>
              <a:rPr lang="hr-HR" sz="2400" dirty="0" smtClean="0"/>
            </a:br>
            <a:r>
              <a:rPr lang="hr-HR" sz="2400" dirty="0" smtClean="0"/>
              <a:t>skupni/timski rad polaznika</a:t>
            </a:r>
          </a:p>
          <a:p>
            <a:pPr lvl="1"/>
            <a:r>
              <a:rPr lang="hr-HR" sz="2400" dirty="0" smtClean="0"/>
              <a:t>priprema materijala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99992" y="3645024"/>
            <a:ext cx="4644008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 pripremljen materijal  (gradivo kao knjiga /stranica/lekcija u sustavu, </a:t>
            </a:r>
            <a:r>
              <a:rPr lang="hr-HR" dirty="0" err="1" smtClean="0"/>
              <a:t>ppt</a:t>
            </a:r>
            <a:r>
              <a:rPr lang="hr-HR" dirty="0" smtClean="0"/>
              <a:t>, video predavanje, audio-video materijali, relevantni članci, napravljena revizija materijala)</a:t>
            </a:r>
          </a:p>
          <a:p>
            <a:r>
              <a:rPr lang="hr-HR" dirty="0" smtClean="0"/>
              <a:t>izrađena skripta sa zadacima</a:t>
            </a:r>
          </a:p>
          <a:p>
            <a:pPr>
              <a:buFontTx/>
              <a:buChar char="-"/>
            </a:pPr>
            <a:r>
              <a:rPr lang="hr-HR" dirty="0" smtClean="0"/>
              <a:t>postavljen forum</a:t>
            </a:r>
          </a:p>
          <a:p>
            <a:pPr>
              <a:buFontTx/>
              <a:buChar char="-"/>
            </a:pPr>
            <a:r>
              <a:rPr lang="hr-HR" dirty="0" smtClean="0"/>
              <a:t>napravljen test/kviz za procjenu i/ili </a:t>
            </a:r>
            <a:r>
              <a:rPr lang="hr-HR" dirty="0" err="1" smtClean="0"/>
              <a:t>samoprocjenu</a:t>
            </a:r>
            <a:r>
              <a:rPr lang="hr-HR" dirty="0" smtClean="0"/>
              <a:t> znanja</a:t>
            </a:r>
          </a:p>
          <a:p>
            <a:pPr>
              <a:buFontTx/>
              <a:buChar char="-"/>
            </a:pPr>
            <a:r>
              <a:rPr lang="hr-HR" dirty="0" smtClean="0"/>
              <a:t>osmišljen zadatak za provjeru znanja</a:t>
            </a:r>
          </a:p>
        </p:txBody>
      </p:sp>
    </p:spTree>
    <p:extLst>
      <p:ext uri="{BB962C8B-B14F-4D97-AF65-F5344CB8AC3E}">
        <p14:creationId xmlns:p14="http://schemas.microsoft.com/office/powerpoint/2010/main" val="28438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ADDIE</a:t>
            </a:r>
            <a:r>
              <a:rPr lang="hr-HR" dirty="0" smtClean="0"/>
              <a:t> - implementacija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postavljanje on-line sadržaja</a:t>
            </a:r>
          </a:p>
          <a:p>
            <a:r>
              <a:rPr lang="hr-HR" dirty="0" smtClean="0"/>
              <a:t>provođenje aktivnosti u nastavnom sadržaju</a:t>
            </a:r>
          </a:p>
          <a:p>
            <a:r>
              <a:rPr lang="hr-HR" dirty="0" smtClean="0"/>
              <a:t>priprema polaznika za korištenje obrazovnih materijala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9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ADDIE</a:t>
            </a:r>
            <a:r>
              <a:rPr lang="hr-HR" dirty="0" smtClean="0"/>
              <a:t> - evaluacija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ocjena uspješnosti provedbe nastave u virtualnom okruženju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2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Devet </a:t>
            </a:r>
            <a:r>
              <a:rPr lang="hr-HR" dirty="0" err="1" smtClean="0"/>
              <a:t>Gagneovih</a:t>
            </a:r>
            <a:r>
              <a:rPr lang="hr-HR" dirty="0" smtClean="0"/>
              <a:t> koraka</a:t>
            </a:r>
            <a:br>
              <a:rPr lang="hr-HR" dirty="0" smtClean="0"/>
            </a:br>
            <a:r>
              <a:rPr lang="hr-HR" sz="2200" dirty="0" smtClean="0"/>
              <a:t>u izradi i provedbi sadržaja za e-obrazovanje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dobivanje pažnje polaznika</a:t>
            </a:r>
          </a:p>
          <a:p>
            <a:pPr lvl="1"/>
            <a:r>
              <a:rPr lang="hr-HR" sz="2400" dirty="0" smtClean="0"/>
              <a:t>postavljanje provokativnih pitanja, pričanje anegdote, izrada pokusa, predstavljanje problema, postavljanje pitanja od strane  polaznika na koja će odgovoriti drugi polaznici</a:t>
            </a:r>
          </a:p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upoznavanje polaznika s ishodima učenja pojedine tematske cjeline</a:t>
            </a:r>
          </a:p>
          <a:p>
            <a:pPr lvl="1"/>
            <a:r>
              <a:rPr lang="hr-HR" sz="2400" dirty="0" smtClean="0"/>
              <a:t>definiranje ishoda učenja</a:t>
            </a:r>
          </a:p>
          <a:p>
            <a:pPr lvl="1"/>
            <a:r>
              <a:rPr lang="hr-HR" sz="2400" dirty="0" smtClean="0"/>
              <a:t>definiranje kriterija za postizanje ishoda učenja</a:t>
            </a:r>
          </a:p>
          <a:p>
            <a:pPr lvl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4526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podsjećanje na prethodno naučeno</a:t>
            </a:r>
          </a:p>
          <a:p>
            <a:pPr lvl="1"/>
            <a:r>
              <a:rPr lang="hr-HR" dirty="0" smtClean="0"/>
              <a:t>na prošlom satu smo učili</a:t>
            </a:r>
          </a:p>
          <a:p>
            <a:pPr lvl="1"/>
            <a:r>
              <a:rPr lang="hr-HR" dirty="0" smtClean="0"/>
              <a:t>U novoj temi kratki video ili zapis koji sumira što se radilo u prethodnoj temi</a:t>
            </a:r>
          </a:p>
          <a:p>
            <a:pPr lvl="1"/>
            <a:r>
              <a:rPr lang="hr-HR" dirty="0" smtClean="0"/>
              <a:t>povezivanje nove informacije s nečim što već znaju</a:t>
            </a:r>
          </a:p>
          <a:p>
            <a:pPr lvl="1"/>
            <a:r>
              <a:rPr lang="hr-HR" dirty="0" smtClean="0"/>
              <a:t>tražiti od polaznika da ukratko izlože što se učilo na prošlom satu</a:t>
            </a:r>
          </a:p>
          <a:p>
            <a:pPr marL="514350" indent="-457200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predstavljanje nastavnog sadržaja - najvažnije</a:t>
            </a:r>
          </a:p>
          <a:p>
            <a:pPr marL="914400" lvl="1" indent="-457200"/>
            <a:r>
              <a:rPr lang="hr-HR" dirty="0" smtClean="0"/>
              <a:t>Paziti da se ne optereti s gomilom materijala, i dugim tekstovima</a:t>
            </a:r>
          </a:p>
          <a:p>
            <a:pPr marL="914400" lvl="1" indent="-457200"/>
            <a:r>
              <a:rPr lang="hr-HR" dirty="0" smtClean="0"/>
              <a:t>Preporuča se sadržaj  podijeli u manje komade i uključiti i sliku, video zapis ili neko pitanje</a:t>
            </a:r>
          </a:p>
          <a:p>
            <a:pPr marL="914400" lvl="1" indent="-457200"/>
            <a:r>
              <a:rPr lang="hr-HR" dirty="0" smtClean="0"/>
              <a:t>rječnik, primjeri, više načina predstavljanja istog sadržaja</a:t>
            </a:r>
          </a:p>
          <a:p>
            <a:pPr marL="514350" indent="-457200"/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vodstvo u učenju</a:t>
            </a:r>
          </a:p>
          <a:p>
            <a:pPr marL="914400" lvl="1" indent="-457200"/>
            <a:r>
              <a:rPr lang="hr-HR" dirty="0" smtClean="0"/>
              <a:t>individualni i grupni rad s polaznicima</a:t>
            </a:r>
          </a:p>
          <a:p>
            <a:pPr marL="914400" lvl="1" indent="-457200"/>
            <a:r>
              <a:rPr lang="hr-HR" dirty="0" smtClean="0"/>
              <a:t>primjeri kako raditi  i kako ne raditi</a:t>
            </a:r>
          </a:p>
          <a:p>
            <a:pPr marL="914400" lvl="1" indent="-457200"/>
            <a:r>
              <a:rPr lang="hr-HR" dirty="0" smtClean="0"/>
              <a:t>studije slučaja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1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 sudjelovanje</a:t>
            </a:r>
          </a:p>
          <a:p>
            <a:pPr lvl="1"/>
            <a:r>
              <a:rPr lang="hr-HR" dirty="0" smtClean="0"/>
              <a:t>poticati polaznike da samostalno primjene novo znanje (da povežu nova znanja sa prijašnjim i u širem kontekstu)</a:t>
            </a:r>
          </a:p>
          <a:p>
            <a:pPr lvl="1"/>
            <a:r>
              <a:rPr lang="hr-HR" dirty="0" smtClean="0"/>
              <a:t>poticati da ponovo pogledaju informacije, da ispričaju oni gradivo svojim riječima i kako su shvatili, da elaboriraju i objasne neke detalje</a:t>
            </a:r>
          </a:p>
          <a:p>
            <a:pPr lvl="1"/>
            <a:r>
              <a:rPr lang="hr-HR" dirty="0" smtClean="0"/>
              <a:t>Omogućiti da aktivno sudjeluju rješavajući neki problem, zadatak, prolazeći neku simulaciju, dajući povratnu informaciju, dajući svoje mišljenje u raspravi</a:t>
            </a:r>
          </a:p>
          <a:p>
            <a:pPr lvl="1"/>
            <a:r>
              <a:rPr lang="hr-HR" dirty="0" smtClean="0"/>
              <a:t>koristiti primjere iz prakse kako bi lakše usvojili nova znanja</a:t>
            </a:r>
          </a:p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davanje povratne informacije polaznicima o njihovom načinu rada i postignućima u tematskoj cjelini i sugestije za proširenje znanja</a:t>
            </a:r>
          </a:p>
          <a:p>
            <a:pPr lvl="1"/>
            <a:r>
              <a:rPr lang="hr-HR" dirty="0" smtClean="0"/>
              <a:t>Važno jasno objasniti da dobro rade ili zašto griješe, ne biti općenit</a:t>
            </a:r>
          </a:p>
          <a:p>
            <a:r>
              <a:rPr lang="hr-HR" dirty="0" smtClean="0"/>
              <a:t>provjera naučenog/jesu li postignuti ishodi učenja</a:t>
            </a:r>
          </a:p>
          <a:p>
            <a:pPr lvl="1"/>
            <a:r>
              <a:rPr lang="hr-HR" dirty="0" smtClean="0"/>
              <a:t>kolokvij, zadaća, seminarski rad, sudjelovanje u diskusiji</a:t>
            </a:r>
          </a:p>
          <a:p>
            <a:pPr lvl="1"/>
            <a:r>
              <a:rPr lang="hr-HR" dirty="0" smtClean="0"/>
              <a:t>Testovi (paziti da su koncipirani od lakših pitanja prema težima)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7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znanja</a:t>
            </a:r>
          </a:p>
          <a:p>
            <a:pPr lvl="1"/>
            <a:r>
              <a:rPr lang="hr-HR" sz="2400" dirty="0" smtClean="0"/>
              <a:t>primjena naučenog u praksi</a:t>
            </a:r>
          </a:p>
          <a:p>
            <a:pPr lvl="1"/>
            <a:r>
              <a:rPr lang="hr-HR" sz="2400" dirty="0" smtClean="0"/>
              <a:t>stečena znanja i vještine potrebno je transferirati izvan tematske cjeline u svakodnevni život, radnu okolinu ili sljedeću tematsku cjelinu</a:t>
            </a:r>
          </a:p>
        </p:txBody>
      </p:sp>
    </p:spTree>
    <p:extLst>
      <p:ext uri="{BB962C8B-B14F-4D97-AF65-F5344CB8AC3E}">
        <p14:creationId xmlns:p14="http://schemas.microsoft.com/office/powerpoint/2010/main" val="14983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96541"/>
            <a:ext cx="8229600" cy="4812779"/>
          </a:xfrm>
        </p:spPr>
        <p:txBody>
          <a:bodyPr>
            <a:normAutofit fontScale="92500" lnSpcReduction="10000"/>
          </a:bodyPr>
          <a:lstStyle/>
          <a:p>
            <a:r>
              <a:rPr lang="hr-HR" sz="2800" dirty="0" smtClean="0"/>
              <a:t>naziv</a:t>
            </a:r>
          </a:p>
          <a:p>
            <a:r>
              <a:rPr lang="hr-HR" sz="2800" dirty="0" smtClean="0"/>
              <a:t>voditelj tečaja i suradnici (tko su, kako komunicirati s njima)</a:t>
            </a:r>
          </a:p>
          <a:p>
            <a:r>
              <a:rPr lang="hr-HR" sz="2800" dirty="0" smtClean="0"/>
              <a:t>o tečaju </a:t>
            </a:r>
          </a:p>
          <a:p>
            <a:r>
              <a:rPr lang="hr-HR" sz="2800" dirty="0" smtClean="0"/>
              <a:t>ishodi učenja tečaja</a:t>
            </a:r>
          </a:p>
          <a:p>
            <a:r>
              <a:rPr lang="hr-HR" sz="2800" dirty="0" smtClean="0"/>
              <a:t>obaveze polaznika i vrednovanje njihovih postignuća</a:t>
            </a:r>
          </a:p>
          <a:p>
            <a:r>
              <a:rPr lang="hr-HR" sz="2800" dirty="0" smtClean="0"/>
              <a:t>koliko se očekuje njihov angažman na tečaju i posebice u virtualnom okruženju</a:t>
            </a:r>
          </a:p>
          <a:p>
            <a:r>
              <a:rPr lang="hr-HR" sz="2800" dirty="0" smtClean="0"/>
              <a:t>kalendar događanja/obaveza</a:t>
            </a:r>
          </a:p>
          <a:p>
            <a:r>
              <a:rPr lang="hr-HR" sz="2800" dirty="0" smtClean="0"/>
              <a:t>forum za obavijesti vezano uz kolegij</a:t>
            </a:r>
          </a:p>
          <a:p>
            <a:r>
              <a:rPr lang="hr-HR" sz="2800" dirty="0" smtClean="0"/>
              <a:t>pravila ponašanja u virtualnom prostoru</a:t>
            </a:r>
          </a:p>
          <a:p>
            <a:pPr lvl="1"/>
            <a:endParaRPr lang="hr-HR" dirty="0" smtClean="0"/>
          </a:p>
          <a:p>
            <a:endParaRPr lang="hr-HR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04664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Informacije o tečaju</a:t>
            </a:r>
          </a:p>
        </p:txBody>
      </p:sp>
    </p:spTree>
    <p:extLst>
      <p:ext uri="{BB962C8B-B14F-4D97-AF65-F5344CB8AC3E}">
        <p14:creationId xmlns:p14="http://schemas.microsoft.com/office/powerpoint/2010/main" val="231622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za učenje i poučavanje</a:t>
            </a:r>
            <a:br>
              <a:rPr lang="hr-HR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predavanja, prezentacije (putem sustava za </a:t>
            </a:r>
            <a:r>
              <a:rPr lang="hr-HR" dirty="0" err="1" smtClean="0"/>
              <a:t>webinare</a:t>
            </a:r>
            <a:r>
              <a:rPr lang="hr-HR" dirty="0" smtClean="0"/>
              <a:t>, videokonferencijskih sustava, snimke), animacije, slike, video zapisi, članci</a:t>
            </a:r>
          </a:p>
          <a:p>
            <a:r>
              <a:rPr lang="hr-HR" dirty="0" smtClean="0"/>
              <a:t>materijali za one koji žele znati više/zanimljivi</a:t>
            </a:r>
          </a:p>
          <a:p>
            <a:r>
              <a:rPr lang="hr-HR" dirty="0" smtClean="0"/>
              <a:t>interaktivnost (diskusije, testovi/igre za samo evaluaciju...)</a:t>
            </a:r>
          </a:p>
          <a:p>
            <a:r>
              <a:rPr lang="hr-HR" dirty="0" smtClean="0"/>
              <a:t>komunikacija (od predavača prema polaznicima; od polaznika prema predavačima; među polaznicima)</a:t>
            </a:r>
          </a:p>
          <a:p>
            <a:r>
              <a:rPr lang="hr-HR" dirty="0" smtClean="0"/>
              <a:t>grupni rad polaznika (projekti, seminari, oluja mozgova, blogovi, rječnik, wiki, e-</a:t>
            </a:r>
            <a:r>
              <a:rPr lang="hr-HR" dirty="0" err="1" smtClean="0"/>
              <a:t>portfolio</a:t>
            </a:r>
            <a:r>
              <a:rPr lang="hr-HR" dirty="0" smtClean="0"/>
              <a:t>)</a:t>
            </a:r>
          </a:p>
          <a:p>
            <a:r>
              <a:rPr lang="hr-HR" dirty="0" smtClean="0"/>
              <a:t>hoće li sadržaj biti dostupan svima ili samo upisanim polaznicima</a:t>
            </a:r>
          </a:p>
          <a:p>
            <a:r>
              <a:rPr lang="hr-HR" dirty="0" smtClean="0"/>
              <a:t>hoću li koristiti(izraditi) isključivo svoje materijale ili ću koristiti i ostale dostupne materijale?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Koncept radionice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Uvod- način održavanja radionice</a:t>
            </a:r>
          </a:p>
          <a:p>
            <a:pPr lvl="1"/>
            <a:r>
              <a:rPr lang="hr-HR" dirty="0" smtClean="0"/>
              <a:t>Teorija – prezentacija</a:t>
            </a:r>
          </a:p>
          <a:p>
            <a:pPr lvl="1"/>
            <a:r>
              <a:rPr lang="hr-HR" dirty="0" smtClean="0"/>
              <a:t>Praktični rad u grupama i prezentacija rezultata</a:t>
            </a:r>
          </a:p>
          <a:p>
            <a:r>
              <a:rPr lang="hr-HR" dirty="0" smtClean="0"/>
              <a:t>Koji je cilj radionice?</a:t>
            </a:r>
          </a:p>
          <a:p>
            <a:pPr lvl="1"/>
            <a:r>
              <a:rPr lang="hr-HR" dirty="0" smtClean="0"/>
              <a:t>Upoznati polaznike s procesom izrade online tečaja</a:t>
            </a:r>
          </a:p>
        </p:txBody>
      </p:sp>
    </p:spTree>
    <p:extLst>
      <p:ext uri="{BB962C8B-B14F-4D97-AF65-F5344CB8AC3E}">
        <p14:creationId xmlns:p14="http://schemas.microsoft.com/office/powerpoint/2010/main" val="399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Uvođenje polaznika u tečaj i informacije vezane uz početak tečaja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hr-HR" dirty="0" smtClean="0"/>
              <a:t>jasni ciljevi tečaja i plan praćenja rada i napretka polaznika</a:t>
            </a:r>
          </a:p>
          <a:p>
            <a:pPr lvl="1"/>
            <a:r>
              <a:rPr lang="hr-HR" dirty="0" smtClean="0"/>
              <a:t>jasno definirane obaveza polaznika</a:t>
            </a:r>
          </a:p>
          <a:p>
            <a:pPr lvl="1"/>
            <a:r>
              <a:rPr lang="hr-HR" dirty="0" smtClean="0"/>
              <a:t>anketa na početku tečaja – vezano uz prijašnje znanje, </a:t>
            </a:r>
            <a:r>
              <a:rPr lang="hr-HR" dirty="0" err="1" smtClean="0"/>
              <a:t>ICT</a:t>
            </a:r>
            <a:r>
              <a:rPr lang="hr-HR" dirty="0" smtClean="0"/>
              <a:t> vještine, preferirani  način rada</a:t>
            </a:r>
          </a:p>
          <a:p>
            <a:pPr lvl="1"/>
            <a:r>
              <a:rPr lang="hr-HR" dirty="0" smtClean="0"/>
              <a:t>motiv za pohađanje tečaja</a:t>
            </a:r>
          </a:p>
          <a:p>
            <a:pPr lvl="1"/>
            <a:r>
              <a:rPr lang="hr-HR" dirty="0" smtClean="0"/>
              <a:t>jasna struktura tečaja (organizacija nastave)  i satnica (terminski plan)</a:t>
            </a:r>
          </a:p>
          <a:p>
            <a:pPr lvl="2"/>
            <a:r>
              <a:rPr lang="hr-HR" dirty="0" smtClean="0"/>
              <a:t>polaznici unaprijed znaju što se od njih očekuje tijekom tečaja i u kojem trenutku, lakše planiraju  svoje vrijeme i obaveze tijekom kolegija – razvijaju svoju strategiju  rada za postizanje ciljeva kolegija</a:t>
            </a:r>
          </a:p>
          <a:p>
            <a:pPr lvl="1"/>
            <a:endParaRPr lang="hr-HR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skucina\Documents\Sandra_dokumenti\Centar za e-ucenje\tecaj\slike_20120314\P313476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2472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91264" cy="5781256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sz="2800" b="1" dirty="0" smtClean="0">
                <a:solidFill>
                  <a:srgbClr val="0070C0"/>
                </a:solidFill>
              </a:rPr>
              <a:t>Centar za e-učenje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sz="2800" b="1" dirty="0" smtClean="0">
                <a:solidFill>
                  <a:srgbClr val="0070C0"/>
                </a:solidFill>
              </a:rPr>
              <a:t>Sveučilišni računski centar Srce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sz="2800" b="1" dirty="0" smtClean="0">
                <a:solidFill>
                  <a:srgbClr val="0070C0"/>
                </a:solidFill>
              </a:rPr>
              <a:t>Sveučilište u Zagrebu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sz="2800" b="1" dirty="0" smtClean="0">
                <a:solidFill>
                  <a:srgbClr val="0070C0"/>
                </a:solidFill>
              </a:rPr>
              <a:t>J. </a:t>
            </a:r>
            <a:r>
              <a:rPr lang="hr-HR" altLang="en-US" sz="2800" b="1" dirty="0" err="1" smtClean="0">
                <a:solidFill>
                  <a:srgbClr val="0070C0"/>
                </a:solidFill>
              </a:rPr>
              <a:t>Marohnića</a:t>
            </a:r>
            <a:r>
              <a:rPr lang="hr-HR" altLang="en-US" sz="2800" b="1" dirty="0" smtClean="0">
                <a:solidFill>
                  <a:srgbClr val="0070C0"/>
                </a:solidFill>
              </a:rPr>
              <a:t> 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sz="2800" b="1" dirty="0" err="1" smtClean="0">
                <a:solidFill>
                  <a:srgbClr val="0070C0"/>
                </a:solidFill>
              </a:rPr>
              <a:t>tel</a:t>
            </a:r>
            <a:r>
              <a:rPr lang="hr-HR" altLang="en-US" sz="2800" b="1" dirty="0" smtClean="0">
                <a:solidFill>
                  <a:srgbClr val="0070C0"/>
                </a:solidFill>
              </a:rPr>
              <a:t>: </a:t>
            </a:r>
            <a:r>
              <a:rPr lang="hr-HR" altLang="en-US" sz="2800" b="1" dirty="0" err="1" smtClean="0">
                <a:solidFill>
                  <a:srgbClr val="0070C0"/>
                </a:solidFill>
              </a:rPr>
              <a:t>6165</a:t>
            </a:r>
            <a:r>
              <a:rPr lang="hr-HR" altLang="en-US" sz="2800" b="1" dirty="0" smtClean="0">
                <a:solidFill>
                  <a:srgbClr val="0070C0"/>
                </a:solidFill>
              </a:rPr>
              <a:t> </a:t>
            </a:r>
            <a:r>
              <a:rPr lang="hr-HR" altLang="en-US" sz="2800" b="1" dirty="0" err="1" smtClean="0">
                <a:solidFill>
                  <a:srgbClr val="0070C0"/>
                </a:solidFill>
              </a:rPr>
              <a:t>171</a:t>
            </a:r>
            <a:endParaRPr lang="hr-HR" altLang="en-US" sz="2800" b="1" dirty="0" smtClean="0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altLang="en-US" b="1" dirty="0" smtClean="0">
              <a:solidFill>
                <a:srgbClr val="80808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sz="2800" b="1" u="sng" dirty="0" smtClean="0">
                <a:solidFill>
                  <a:srgbClr val="0070C0"/>
                </a:solidFill>
                <a:hlinkClick r:id="rId3"/>
              </a:rPr>
              <a:t>www.srce.hr/</a:t>
            </a:r>
            <a:r>
              <a:rPr lang="hr-HR" altLang="en-US" sz="2800" b="1" u="sng" dirty="0" err="1" smtClean="0">
                <a:solidFill>
                  <a:srgbClr val="0070C0"/>
                </a:solidFill>
                <a:hlinkClick r:id="rId3"/>
              </a:rPr>
              <a:t>ceu</a:t>
            </a:r>
            <a:endParaRPr lang="hr-HR" altLang="en-US" sz="2800" b="1" u="sng" dirty="0" smtClean="0">
              <a:solidFill>
                <a:srgbClr val="0070C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r-HR" altLang="en-US" b="1" u="sng" dirty="0" smtClean="0">
                <a:solidFill>
                  <a:srgbClr val="0070C0"/>
                </a:solidFill>
              </a:rPr>
              <a:t>ceu@srce.hr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Važno </a:t>
            </a:r>
            <a:r>
              <a:rPr lang="hr-HR" dirty="0" err="1" smtClean="0"/>
              <a:t>je..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Odabrati takav način  i pristup koji je prilagođen potrebama konkretnog tečaja, kao i potrebama i mogućnostima predavača i polaznika</a:t>
            </a:r>
          </a:p>
          <a:p>
            <a:r>
              <a:rPr lang="hr-HR" dirty="0" smtClean="0"/>
              <a:t>E-učenje nije alternativa nego sastavni dio obrazovanja, dogradnja i unapređenje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175" t="10178" r="22157"/>
          <a:stretch/>
        </p:blipFill>
        <p:spPr>
          <a:xfrm>
            <a:off x="0" y="0"/>
            <a:ext cx="4248472" cy="4065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068" t="11440" r="21347"/>
          <a:stretch/>
        </p:blipFill>
        <p:spPr>
          <a:xfrm>
            <a:off x="683568" y="3039325"/>
            <a:ext cx="4464496" cy="4147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2414" r="21336" b="2242"/>
          <a:stretch/>
        </p:blipFill>
        <p:spPr>
          <a:xfrm>
            <a:off x="4232448" y="274638"/>
            <a:ext cx="5840760" cy="39604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8224" y="5085184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5"/>
              </a:rPr>
              <a:t>primjer 1</a:t>
            </a:r>
            <a:r>
              <a:rPr lang="hr-HR" dirty="0"/>
              <a:t> (promotivni </a:t>
            </a:r>
            <a:r>
              <a:rPr lang="hr-HR" dirty="0" err="1"/>
              <a:t>HiT</a:t>
            </a:r>
            <a:r>
              <a:rPr lang="hr-HR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2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Transformacija obrazovnog procesa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SVEUČILIŠTE U ZAGREBU                                  SVEUČILIŠNI RAČUNSKI CENTAR 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346126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/>
              <a:t>Model baziran na “isporuci znanja”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1700808"/>
            <a:ext cx="319735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/>
              <a:t>Model okrenut prema polazniku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492896"/>
            <a:ext cx="338437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slušanje predavanja</a:t>
            </a:r>
          </a:p>
          <a:p>
            <a:pPr>
              <a:buFontTx/>
              <a:buChar char="-"/>
            </a:pPr>
            <a:r>
              <a:rPr lang="hr-HR" dirty="0" smtClean="0"/>
              <a:t>davanje gotovih informacija</a:t>
            </a:r>
          </a:p>
          <a:p>
            <a:pPr>
              <a:buFontTx/>
              <a:buChar char="-"/>
            </a:pPr>
            <a:r>
              <a:rPr lang="hr-HR" dirty="0" smtClean="0"/>
              <a:t>nastavnik “čuvar informacija”</a:t>
            </a:r>
          </a:p>
          <a:p>
            <a:pPr>
              <a:buFontTx/>
              <a:buChar char="-"/>
            </a:pPr>
            <a:r>
              <a:rPr lang="hr-HR" dirty="0" smtClean="0"/>
              <a:t>trud pojedinca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2492896"/>
            <a:ext cx="3384376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r-HR" dirty="0" smtClean="0"/>
              <a:t>sudjelovanje u diskusiji</a:t>
            </a:r>
          </a:p>
          <a:p>
            <a:pPr>
              <a:buFontTx/>
              <a:buChar char="-"/>
            </a:pPr>
            <a:r>
              <a:rPr lang="hr-HR" dirty="0" smtClean="0"/>
              <a:t>pronalaženje i prikupljanje podataka i materijala</a:t>
            </a:r>
          </a:p>
          <a:p>
            <a:pPr>
              <a:buFontTx/>
              <a:buChar char="-"/>
            </a:pPr>
            <a:r>
              <a:rPr lang="hr-HR" dirty="0" smtClean="0"/>
              <a:t>učenje aktivnim uključivanjem</a:t>
            </a:r>
          </a:p>
          <a:p>
            <a:pPr>
              <a:buFontTx/>
              <a:buChar char="-"/>
            </a:pPr>
            <a:r>
              <a:rPr lang="hr-HR" dirty="0" smtClean="0"/>
              <a:t>timski rad</a:t>
            </a:r>
          </a:p>
          <a:p>
            <a:pPr>
              <a:buFontTx/>
              <a:buChar char="-"/>
            </a:pPr>
            <a:r>
              <a:rPr lang="hr-HR" dirty="0" smtClean="0"/>
              <a:t>rješavanje problema</a:t>
            </a:r>
          </a:p>
          <a:p>
            <a:pPr>
              <a:buFontTx/>
              <a:buChar char="-"/>
            </a:pPr>
            <a:r>
              <a:rPr lang="hr-HR" dirty="0" smtClean="0"/>
              <a:t>interakcija i procesiranje informacija</a:t>
            </a:r>
          </a:p>
          <a:p>
            <a:pPr>
              <a:buFontTx/>
              <a:buChar char="-"/>
            </a:pPr>
            <a:r>
              <a:rPr lang="hr-HR" dirty="0" smtClean="0"/>
              <a:t>konstrukcija i pronalaženje</a:t>
            </a:r>
          </a:p>
          <a:p>
            <a:pPr>
              <a:buFontTx/>
              <a:buChar char="-"/>
            </a:pPr>
            <a:r>
              <a:rPr lang="hr-HR" dirty="0" smtClean="0"/>
              <a:t>prilagođavanje poučavanja i učenja</a:t>
            </a:r>
          </a:p>
          <a:p>
            <a:pPr>
              <a:buFontTx/>
              <a:buChar char="-"/>
            </a:pPr>
            <a:endParaRPr lang="hr-HR" dirty="0"/>
          </a:p>
        </p:txBody>
      </p:sp>
      <p:pic>
        <p:nvPicPr>
          <p:cNvPr id="10" name="Picture 2" descr="http://edcompassblog.smarttech.com/wp-content/uploads/2012/06/ppl_whtbg_prd_sb885ix_doccam_stem_girlWithM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4221088"/>
            <a:ext cx="4706388" cy="2806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3" descr="mod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233693"/>
            <a:ext cx="7632848" cy="6090159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6660232" y="630932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/>
              <a:t>Špiranec</a:t>
            </a:r>
            <a:r>
              <a:rPr lang="hr-HR" sz="1400" dirty="0" smtClean="0"/>
              <a:t>, </a:t>
            </a:r>
            <a:r>
              <a:rPr lang="hr-HR" sz="1400" dirty="0" err="1" smtClean="0"/>
              <a:t>2005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hr-HR" dirty="0" smtClean="0"/>
              <a:t>aktivnosti – u kojima polaznik ima aktivnu ulogu, postavljanje situacija u kojima polaznici  uče kreirajući svoje razumijevanje kroz aktivnosti</a:t>
            </a:r>
          </a:p>
          <a:p>
            <a:pPr lvl="1"/>
            <a:r>
              <a:rPr lang="hr-HR" dirty="0" smtClean="0"/>
              <a:t>učenje praksom</a:t>
            </a:r>
          </a:p>
          <a:p>
            <a:pPr lvl="1"/>
            <a:r>
              <a:rPr lang="hr-HR" dirty="0" smtClean="0"/>
              <a:t>priprema aktivnosti koje </a:t>
            </a:r>
            <a:r>
              <a:rPr lang="hr-HR" dirty="0"/>
              <a:t>ć</a:t>
            </a:r>
            <a:r>
              <a:rPr lang="hr-HR" dirty="0" smtClean="0"/>
              <a:t>e polaznike potaknuti na sudjelovanje</a:t>
            </a:r>
          </a:p>
          <a:p>
            <a:pPr lvl="1"/>
            <a:r>
              <a:rPr lang="hr-HR" dirty="0" smtClean="0"/>
              <a:t>povratna informacija i poticanje za radom</a:t>
            </a:r>
          </a:p>
          <a:p>
            <a:pPr lvl="1"/>
            <a:endParaRPr lang="hr-HR" dirty="0"/>
          </a:p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845580" y="4838963"/>
            <a:ext cx="1782203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poučavanja i  aktivnost polaznika</a:t>
            </a:r>
          </a:p>
          <a:p>
            <a:pPr algn="ctr"/>
            <a:endParaRPr lang="hr-H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1100" i="1" dirty="0" smtClean="0">
                <a:solidFill>
                  <a:srgbClr val="0070C0"/>
                </a:solidFill>
              </a:rPr>
              <a:t>planirane u cilju postizanja ishoda učenja</a:t>
            </a:r>
            <a:endParaRPr lang="en-GB" sz="1100" i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4202" y="5085184"/>
            <a:ext cx="144016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definirani ishodi učenja</a:t>
            </a:r>
            <a:endParaRPr lang="en-GB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0192" y="4915907"/>
            <a:ext cx="1656184" cy="86177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vrednovanje</a:t>
            </a:r>
          </a:p>
          <a:p>
            <a:pPr algn="ctr"/>
            <a:endParaRPr lang="hr-H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1100" i="1" dirty="0" smtClean="0">
                <a:solidFill>
                  <a:srgbClr val="0070C0"/>
                </a:solidFill>
              </a:rPr>
              <a:t>kreirani kako bi se mjerili ishodi učenja</a:t>
            </a:r>
            <a:endParaRPr lang="en-GB" sz="1100" i="1" dirty="0">
              <a:solidFill>
                <a:srgbClr val="0070C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91778" y="5085184"/>
            <a:ext cx="79208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27783" y="5590399"/>
            <a:ext cx="720081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580112" y="5085184"/>
            <a:ext cx="72008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580112" y="5579372"/>
            <a:ext cx="72008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2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ADDIE</a:t>
            </a:r>
            <a:r>
              <a:rPr lang="hr-HR" dirty="0" smtClean="0"/>
              <a:t> model instrukcijskog dizajna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Analiza</a:t>
            </a:r>
          </a:p>
          <a:p>
            <a:r>
              <a:rPr lang="hr-HR" dirty="0" smtClean="0"/>
              <a:t>Dizajn</a:t>
            </a:r>
          </a:p>
          <a:p>
            <a:r>
              <a:rPr lang="hr-HR" dirty="0" smtClean="0"/>
              <a:t>Razvoj</a:t>
            </a:r>
          </a:p>
          <a:p>
            <a:r>
              <a:rPr lang="hr-HR" dirty="0" smtClean="0"/>
              <a:t>Implementacija</a:t>
            </a:r>
          </a:p>
          <a:p>
            <a:r>
              <a:rPr lang="hr-HR" dirty="0" smtClean="0"/>
              <a:t>Evaluacija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0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ADDIE</a:t>
            </a:r>
            <a:r>
              <a:rPr lang="hr-HR" dirty="0" smtClean="0"/>
              <a:t>- Analiza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utvrditi </a:t>
            </a:r>
          </a:p>
          <a:p>
            <a:pPr lvl="1"/>
            <a:r>
              <a:rPr lang="hr-HR" dirty="0" smtClean="0"/>
              <a:t>osobine polaznika (</a:t>
            </a:r>
            <a:r>
              <a:rPr lang="hr-HR" sz="2400" dirty="0" smtClean="0"/>
              <a:t>poznavanje </a:t>
            </a:r>
            <a:r>
              <a:rPr lang="hr-HR" sz="2400" dirty="0" err="1" smtClean="0"/>
              <a:t>ICT</a:t>
            </a:r>
            <a:r>
              <a:rPr lang="hr-HR" sz="2400" dirty="0" smtClean="0"/>
              <a:t>, motiviranost, poznavanje </a:t>
            </a:r>
            <a:r>
              <a:rPr lang="hr-HR" sz="2400" dirty="0" err="1" smtClean="0"/>
              <a:t>Moodla</a:t>
            </a:r>
            <a:r>
              <a:rPr lang="hr-HR" sz="2400" dirty="0" smtClean="0"/>
              <a:t>, razina </a:t>
            </a:r>
            <a:r>
              <a:rPr lang="hr-HR" sz="2400" dirty="0" err="1" smtClean="0"/>
              <a:t>obrazovanja..</a:t>
            </a:r>
            <a:r>
              <a:rPr lang="hr-HR" sz="2400" dirty="0" smtClean="0"/>
              <a:t>.)</a:t>
            </a:r>
          </a:p>
          <a:p>
            <a:pPr lvl="1"/>
            <a:r>
              <a:rPr lang="hr-HR" dirty="0" smtClean="0"/>
              <a:t> potrebe polaznika vezano uz tečaj (obrazovne potrebe)</a:t>
            </a:r>
          </a:p>
          <a:p>
            <a:r>
              <a:rPr lang="hr-HR" dirty="0" smtClean="0"/>
              <a:t>definirati raspoložive obrazovne resurse</a:t>
            </a:r>
          </a:p>
          <a:p>
            <a:pPr lvl="1"/>
            <a:r>
              <a:rPr lang="hr-HR" dirty="0" smtClean="0"/>
              <a:t>sredstva, financije, tehnologija</a:t>
            </a:r>
          </a:p>
          <a:p>
            <a:r>
              <a:rPr lang="hr-HR" dirty="0" smtClean="0"/>
              <a:t>definirati ciljeve</a:t>
            </a:r>
          </a:p>
          <a:p>
            <a:r>
              <a:rPr lang="hr-HR" dirty="0" smtClean="0"/>
              <a:t>definirati zadatke koje treba obaviti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18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1121</Words>
  <Application>Microsoft Office PowerPoint</Application>
  <PresentationFormat>On-screen Show (4:3)</PresentationFormat>
  <Paragraphs>157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Book Antiqua</vt:lpstr>
      <vt:lpstr>Calibri</vt:lpstr>
      <vt:lpstr>Office Theme</vt:lpstr>
      <vt:lpstr>Kako započeti izradu online tečaja?</vt:lpstr>
      <vt:lpstr>Koncept radionice</vt:lpstr>
      <vt:lpstr>Važno je...</vt:lpstr>
      <vt:lpstr>PowerPoint Presentation</vt:lpstr>
      <vt:lpstr>Transformacija obrazovnog procesa</vt:lpstr>
      <vt:lpstr>PowerPoint Presentation</vt:lpstr>
      <vt:lpstr>PowerPoint Presentation</vt:lpstr>
      <vt:lpstr>ADDIE model instrukcijskog dizajna</vt:lpstr>
      <vt:lpstr>ADDIE- Analiza</vt:lpstr>
      <vt:lpstr>ADDIE – Dizajn </vt:lpstr>
      <vt:lpstr>ADDIE-Razvoj</vt:lpstr>
      <vt:lpstr>ADDIE - implementacija</vt:lpstr>
      <vt:lpstr>ADDIE - evaluacija</vt:lpstr>
      <vt:lpstr>Devet Gagneovih koraka u izradi i provedbi sadržaja za e-obrazovanje</vt:lpstr>
      <vt:lpstr>PowerPoint Presentation</vt:lpstr>
      <vt:lpstr>PowerPoint Presentation</vt:lpstr>
      <vt:lpstr>PowerPoint Presentation</vt:lpstr>
      <vt:lpstr>PowerPoint Presentation</vt:lpstr>
      <vt:lpstr>Aktivnosti za učenje i poučavanje </vt:lpstr>
      <vt:lpstr>Uvođenje polaznika u tečaj i informacije vezane uz početak tečaja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Sandra Kucina-Softic</cp:lastModifiedBy>
  <cp:revision>70</cp:revision>
  <dcterms:created xsi:type="dcterms:W3CDTF">2013-12-14T19:44:29Z</dcterms:created>
  <dcterms:modified xsi:type="dcterms:W3CDTF">2017-05-17T07:27:58Z</dcterms:modified>
</cp:coreProperties>
</file>