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8" r:id="rId4"/>
    <p:sldId id="270" r:id="rId5"/>
    <p:sldId id="281" r:id="rId6"/>
    <p:sldId id="271" r:id="rId7"/>
    <p:sldId id="305" r:id="rId8"/>
    <p:sldId id="283" r:id="rId9"/>
    <p:sldId id="273" r:id="rId10"/>
    <p:sldId id="293" r:id="rId11"/>
    <p:sldId id="284" r:id="rId12"/>
    <p:sldId id="294" r:id="rId13"/>
    <p:sldId id="285" r:id="rId14"/>
    <p:sldId id="295" r:id="rId15"/>
    <p:sldId id="297" r:id="rId16"/>
    <p:sldId id="286" r:id="rId17"/>
    <p:sldId id="298" r:id="rId18"/>
    <p:sldId id="288" r:id="rId19"/>
    <p:sldId id="290" r:id="rId20"/>
    <p:sldId id="291" r:id="rId21"/>
    <p:sldId id="299" r:id="rId22"/>
    <p:sldId id="301" r:id="rId23"/>
    <p:sldId id="300" r:id="rId24"/>
    <p:sldId id="302" r:id="rId25"/>
    <p:sldId id="304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E88E31"/>
    <a:srgbClr val="149A4B"/>
    <a:srgbClr val="A41568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explosion val="9"/>
            <c:spPr>
              <a:gradFill rotWithShape="1">
                <a:gsLst>
                  <a:gs pos="0">
                    <a:schemeClr val="accent5">
                      <a:shade val="76000"/>
                      <a:tint val="50000"/>
                      <a:satMod val="300000"/>
                    </a:schemeClr>
                  </a:gs>
                  <a:gs pos="35000">
                    <a:schemeClr val="accent5">
                      <a:shade val="76000"/>
                      <a:tint val="37000"/>
                      <a:satMod val="300000"/>
                    </a:schemeClr>
                  </a:gs>
                  <a:gs pos="100000">
                    <a:schemeClr val="accent5">
                      <a:shade val="76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49-4F52-9F69-2CAF8631CE4A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5">
                      <a:tint val="77000"/>
                      <a:tint val="50000"/>
                      <a:satMod val="300000"/>
                    </a:schemeClr>
                  </a:gs>
                  <a:gs pos="35000">
                    <a:schemeClr val="accent5">
                      <a:tint val="77000"/>
                      <a:tint val="37000"/>
                      <a:satMod val="300000"/>
                    </a:schemeClr>
                  </a:gs>
                  <a:gs pos="100000">
                    <a:schemeClr val="accent5">
                      <a:tint val="77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49-4F52-9F69-2CAF8631CE4A}"/>
              </c:ext>
            </c:extLst>
          </c:dPt>
          <c:cat>
            <c:strRef>
              <c:f>Sheet1!$A$1:$B$1</c:f>
              <c:strCache>
                <c:ptCount val="2"/>
                <c:pt idx="0">
                  <c:v>ideje</c:v>
                </c:pt>
                <c:pt idx="1">
                  <c:v>kompetencije ljudi koji sudjeluju u reformi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49-4F52-9F69-2CAF8631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5/15/2017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7"/>
          <p:cNvSpPr>
            <a:spLocks noGrp="1"/>
          </p:cNvSpPr>
          <p:nvPr>
            <p:ph type="ctrTitle" idx="4294967295"/>
          </p:nvPr>
        </p:nvSpPr>
        <p:spPr>
          <a:xfrm>
            <a:off x="330200" y="512763"/>
            <a:ext cx="2747963" cy="376237"/>
          </a:xfrm>
        </p:spPr>
        <p:txBody>
          <a:bodyPr/>
          <a:lstStyle/>
          <a:p>
            <a:pPr algn="l"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OPERATIVNI PROGRAM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1030288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ljudski </a:t>
            </a:r>
          </a:p>
          <a:p>
            <a:pPr eaLnBrk="1" hangingPunct="1"/>
            <a:r>
              <a:rPr lang="ta-IN" sz="4100">
                <a:latin typeface="Myriad Pro Light SemiExt" charset="0"/>
                <a:cs typeface="Myriad Pro Light SemiExt" charset="0"/>
              </a:rPr>
              <a:t>potencijal</a:t>
            </a:r>
            <a:endParaRPr lang="en-US" sz="410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 smtClean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a-IN" sz="1600" dirty="0" smtClean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55690" y="3177862"/>
            <a:ext cx="6400800" cy="1752600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</a:rPr>
              <a:t>Kompetencije andragoških djelatnika u suvremenom okružju</a:t>
            </a:r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kol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5760" y="1142984"/>
            <a:ext cx="5000660" cy="41434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algn="ctr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EB641B"/>
              </a:buClr>
              <a:defRPr/>
            </a:pPr>
            <a:r>
              <a:rPr lang="hr-HR" sz="2400" dirty="0">
                <a:solidFill>
                  <a:schemeClr val="tx1"/>
                </a:solidFill>
              </a:rPr>
              <a:t>Svijet obrazovanja je poput otoka na kojem se ljudi, izolirani od svijeta, pripremaju za život kroz isključenost iz života.</a:t>
            </a:r>
          </a:p>
          <a:p>
            <a:pPr marL="365760" indent="-283464" algn="ctr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EB641B"/>
              </a:buClr>
              <a:defRPr/>
            </a:pPr>
            <a:endParaRPr lang="hr-HR" sz="2400" dirty="0">
              <a:solidFill>
                <a:schemeClr val="tx1"/>
              </a:solidFill>
            </a:endParaRPr>
          </a:p>
          <a:p>
            <a:pPr marL="365760" indent="-283464" algn="ctr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EB641B"/>
              </a:buClr>
              <a:defRPr/>
            </a:pPr>
            <a:r>
              <a:rPr lang="hr-HR" sz="2400" dirty="0">
                <a:solidFill>
                  <a:schemeClr val="tx1"/>
                </a:solidFill>
              </a:rPr>
              <a:t>			                          M.Montessori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581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852" y="375633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POVIJEST ANDRAGOGIJE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4146366" y="972418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ANDRAGOGIJA	</a:t>
            </a:r>
            <a:endParaRPr lang="hr-HR" sz="2000" dirty="0"/>
          </a:p>
        </p:txBody>
      </p:sp>
      <p:sp>
        <p:nvSpPr>
          <p:cNvPr id="4" name="Oval 3"/>
          <p:cNvSpPr/>
          <p:nvPr/>
        </p:nvSpPr>
        <p:spPr>
          <a:xfrm>
            <a:off x="420079" y="256819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OBRAZOVNA POLITIKA U OBRAZOVANJU ODRASLIH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4649652" y="311851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OBRAZOVANJE ODRASLIH KAO OSOBNI I DRUŠTVENI FENOMEN</a:t>
            </a:r>
            <a:endParaRPr lang="hr-HR" sz="2000" dirty="0"/>
          </a:p>
        </p:txBody>
      </p:sp>
      <p:sp>
        <p:nvSpPr>
          <p:cNvPr id="7" name="Oval 6"/>
          <p:cNvSpPr/>
          <p:nvPr/>
        </p:nvSpPr>
        <p:spPr>
          <a:xfrm>
            <a:off x="2182841" y="492458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KOMPARATIVNA ANDRAGOGIJA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898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331788"/>
            <a:ext cx="8229600" cy="6242050"/>
          </a:xfrm>
        </p:spPr>
        <p:txBody>
          <a:bodyPr/>
          <a:lstStyle/>
          <a:p>
            <a:r>
              <a:rPr lang="hr-HR" sz="2400" b="1" i="1" smtClean="0"/>
              <a:t>Nastava usmjerena na pojedinca</a:t>
            </a:r>
          </a:p>
          <a:p>
            <a:endParaRPr lang="hr-HR" sz="2400" b="1" i="1" smtClean="0"/>
          </a:p>
          <a:p>
            <a:endParaRPr lang="hr-HR" sz="2400" b="1" i="1" smtClean="0"/>
          </a:p>
        </p:txBody>
      </p:sp>
      <p:pic>
        <p:nvPicPr>
          <p:cNvPr id="4" name="Picture 3" descr="independ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64284"/>
            <a:ext cx="8286750" cy="5758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34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64017" y="399447"/>
            <a:ext cx="8229600" cy="5788025"/>
          </a:xfrm>
        </p:spPr>
        <p:txBody>
          <a:bodyPr/>
          <a:lstStyle/>
          <a:p>
            <a:r>
              <a:rPr lang="hr-HR" sz="2400" b="1" i="1" dirty="0" smtClean="0"/>
              <a:t>Suradničko učenje</a:t>
            </a:r>
          </a:p>
          <a:p>
            <a:r>
              <a:rPr lang="hr-HR" sz="2400" b="1" i="1" dirty="0" smtClean="0"/>
              <a:t>Individualizacija nastavnog procesa</a:t>
            </a:r>
          </a:p>
        </p:txBody>
      </p:sp>
      <p:pic>
        <p:nvPicPr>
          <p:cNvPr id="4" name="Content Placeholder 3" descr="pb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3031" y="2141475"/>
            <a:ext cx="7074788" cy="47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97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4547" y="27474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UČENJE ODRASLIH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3949270" y="696532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ANDRAGOŠKA DIDAKTIKA</a:t>
            </a:r>
            <a:endParaRPr lang="hr-HR" sz="2000" dirty="0"/>
          </a:p>
        </p:txBody>
      </p:sp>
      <p:sp>
        <p:nvSpPr>
          <p:cNvPr id="4" name="Oval 3"/>
          <p:cNvSpPr/>
          <p:nvPr/>
        </p:nvSpPr>
        <p:spPr>
          <a:xfrm>
            <a:off x="802026" y="2661633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(SAMO)VREDNOVANJE U OBRAZOVANJU ODRASLIH</a:t>
            </a:r>
            <a:endParaRPr lang="hr-HR" sz="2000" dirty="0"/>
          </a:p>
        </p:txBody>
      </p:sp>
      <p:sp>
        <p:nvSpPr>
          <p:cNvPr id="5" name="Oval 4"/>
          <p:cNvSpPr/>
          <p:nvPr/>
        </p:nvSpPr>
        <p:spPr>
          <a:xfrm>
            <a:off x="4524020" y="3524518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PROFESIONALNO USMJERAVANJE NASTAVNIKA I POLAZNIKA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647605" y="4864804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INFORMACIJSKO – KOMUNIKACIJSKA TEHNOLOGIJA U OBRAZOVANJU ODRASLIH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20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57188" y="98612"/>
            <a:ext cx="8229600" cy="6660776"/>
          </a:xfrm>
        </p:spPr>
        <p:txBody>
          <a:bodyPr/>
          <a:lstStyle/>
          <a:p>
            <a:r>
              <a:rPr lang="hr-HR" sz="2400" b="1" i="1" dirty="0" smtClean="0"/>
              <a:t>Povezivanje teorije s praksom</a:t>
            </a:r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endParaRPr lang="hr-HR" sz="1800" b="1" i="1" dirty="0" smtClean="0"/>
          </a:p>
          <a:p>
            <a:endParaRPr lang="hr-HR" sz="1800" b="1" i="1" dirty="0"/>
          </a:p>
          <a:p>
            <a:pPr marL="0" indent="0">
              <a:buNone/>
            </a:pPr>
            <a:endParaRPr lang="hr-HR" sz="2400" b="1" i="1" dirty="0" smtClean="0"/>
          </a:p>
          <a:p>
            <a:r>
              <a:rPr lang="hr-HR" sz="2400" b="1" i="1" dirty="0" smtClean="0"/>
              <a:t>Cilj </a:t>
            </a:r>
            <a:r>
              <a:rPr lang="hr-HR" sz="2400" b="1" i="1" dirty="0"/>
              <a:t>obrazovanja je pomoći pojednicima da konstruiraju vlastita znanja utemeljena na stvarnim problemima</a:t>
            </a:r>
          </a:p>
          <a:p>
            <a:endParaRPr lang="hr-HR" sz="2400" dirty="0" smtClean="0"/>
          </a:p>
          <a:p>
            <a:endParaRPr lang="hr-HR" sz="2400" dirty="0" smtClean="0"/>
          </a:p>
        </p:txBody>
      </p:sp>
      <p:pic>
        <p:nvPicPr>
          <p:cNvPr id="7" name="Picture 6" descr="skolsk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684" y="930041"/>
            <a:ext cx="7558531" cy="457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4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7830" y="58724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DIDAKTIČKE TEORIJE U OBRAZOVANJU ODRASLIH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4452427" y="455103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IZRADA KURIKULUMA U OBRAZOVANJU ODRASLIH</a:t>
            </a:r>
            <a:endParaRPr lang="hr-HR" sz="2000" dirty="0"/>
          </a:p>
        </p:txBody>
      </p:sp>
      <p:sp>
        <p:nvSpPr>
          <p:cNvPr id="4" name="Oval 3"/>
          <p:cNvSpPr/>
          <p:nvPr/>
        </p:nvSpPr>
        <p:spPr>
          <a:xfrm>
            <a:off x="4452427" y="1927916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PRAKTIKUM U USTANOVI ZA OBRAZOVANJE ODRASLIH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309344" y="3439795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CJELOŽIVOTNO UČENJE U KONTEKSTU SUVREMENIH ANDRAGOŠKIH TEORIJA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171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330" y="3143641"/>
            <a:ext cx="4607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i="1" dirty="0">
                <a:solidFill>
                  <a:schemeClr val="tx2">
                    <a:lumMod val="10000"/>
                  </a:schemeClr>
                </a:solidFill>
                <a:latin typeface="+mn-lt"/>
                <a:ea typeface="Batang" pitchFamily="18" charset="-127"/>
                <a:cs typeface="Times New Roman" pitchFamily="18" charset="0"/>
              </a:rPr>
              <a:t>Učenik nije posuda koju treba nečim ispuniti, nego vatra koju treba stalno rasplamsavati! </a:t>
            </a:r>
          </a:p>
          <a:p>
            <a:pPr marL="365760" indent="-28346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tx2">
                  <a:lumMod val="10000"/>
                </a:schemeClr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i="1" dirty="0">
                <a:solidFill>
                  <a:schemeClr val="tx2">
                    <a:lumMod val="10000"/>
                  </a:schemeClr>
                </a:solidFill>
                <a:ea typeface="Batang" pitchFamily="18" charset="-127"/>
                <a:cs typeface="Times New Roman" pitchFamily="18" charset="0"/>
              </a:rPr>
              <a:t>(modificirano prema Plutarhu)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	</a:t>
            </a:r>
            <a:endParaRPr lang="hr-HR" sz="2400" dirty="0">
              <a:solidFill>
                <a:schemeClr val="tx2">
                  <a:lumMod val="10000"/>
                </a:schemeClr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" name="Picture 2" descr="plutar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16" y="2376063"/>
            <a:ext cx="2928958" cy="410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57188" y="642938"/>
            <a:ext cx="8786812" cy="4324350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EB641B"/>
              </a:buClr>
              <a:buFont typeface="Georgia" pitchFamily="18" charset="0"/>
              <a:buChar char="•"/>
              <a:defRPr/>
            </a:pPr>
            <a:endParaRPr lang="hr-HR" sz="2400" dirty="0">
              <a:latin typeface="+mn-lt"/>
            </a:endParaRPr>
          </a:p>
          <a:p>
            <a:pPr marL="365125" indent="-255588">
              <a:spcBef>
                <a:spcPts val="300"/>
              </a:spcBef>
              <a:buClr>
                <a:srgbClr val="EB641B"/>
              </a:buClr>
              <a:buFont typeface="Georgia" pitchFamily="18" charset="0"/>
              <a:buChar char="•"/>
              <a:defRPr/>
            </a:pPr>
            <a:endParaRPr lang="hr-HR" sz="2400" dirty="0">
              <a:latin typeface="+mn-lt"/>
            </a:endParaRPr>
          </a:p>
          <a:p>
            <a:pPr marL="365125" indent="-255588">
              <a:spcBef>
                <a:spcPts val="300"/>
              </a:spcBef>
              <a:buClr>
                <a:srgbClr val="EB641B"/>
              </a:buClr>
              <a:buFont typeface="Georgia" pitchFamily="18" charset="0"/>
              <a:buNone/>
              <a:defRPr/>
            </a:pPr>
            <a:endParaRPr lang="hr-HR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87" y="465776"/>
            <a:ext cx="83581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496" indent="-4572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4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ea typeface="Batang" pitchFamily="18" charset="-127"/>
                <a:cs typeface="Times New Roman" pitchFamily="18" charset="0"/>
              </a:rPr>
              <a:t>Motivacija za kontinuiranim i samousmjerenim učenjem!</a:t>
            </a:r>
            <a:endParaRPr lang="hr-HR" sz="2400" b="1" i="1" dirty="0">
              <a:solidFill>
                <a:schemeClr val="tx2">
                  <a:lumMod val="10000"/>
                </a:schemeClr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marL="365760" indent="-283464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solidFill>
                <a:schemeClr val="tx2">
                  <a:lumMod val="10000"/>
                </a:schemeClr>
              </a:solidFill>
              <a:latin typeface="+mn-lt"/>
              <a:ea typeface="Batang" pitchFamily="18" charset="-127"/>
              <a:cs typeface="Times New Roman" pitchFamily="18" charset="0"/>
            </a:endParaRP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Batang" pitchFamily="18" charset="-127"/>
                <a:cs typeface="Times New Roman" pitchFamily="18" charset="0"/>
              </a:rPr>
              <a:t>	</a:t>
            </a:r>
            <a:endParaRPr lang="hr-HR" sz="2400" dirty="0">
              <a:solidFill>
                <a:schemeClr val="tx2">
                  <a:lumMod val="10000"/>
                </a:schemeClr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69038"/>
          </a:xfrm>
        </p:spPr>
        <p:txBody>
          <a:bodyPr/>
          <a:lstStyle/>
          <a:p>
            <a:r>
              <a:rPr lang="hr-HR" sz="2400" b="1" i="1" dirty="0" smtClean="0"/>
              <a:t>Stjecanje znanja odvija se aktivnim učenjem i mora pružati zadovoljstvo</a:t>
            </a:r>
          </a:p>
          <a:p>
            <a:pPr>
              <a:buFont typeface="Georgia" panose="02040502050405020303" pitchFamily="18" charset="0"/>
              <a:buNone/>
            </a:pPr>
            <a:endParaRPr lang="hr-HR" dirty="0" smtClean="0"/>
          </a:p>
        </p:txBody>
      </p:sp>
      <p:pic>
        <p:nvPicPr>
          <p:cNvPr id="27651" name="Picture 5" descr="skolsk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346200"/>
            <a:ext cx="73580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27855"/>
            <a:ext cx="8899301" cy="2205507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KOMPETENTNOST ANDRAGOŠKIH DJELATNIKA KAO JEDNO OD POLAZIŠTA IZGRADNJE I OSIGURANJA KVALITETE SUSTAVA OBRAZOVANJA ODRASLIH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3363" y="5041193"/>
            <a:ext cx="4056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/>
              <a:t>doc.dr.sc. Morana Koludrović</a:t>
            </a:r>
          </a:p>
          <a:p>
            <a:pPr algn="ctr"/>
            <a:r>
              <a:rPr lang="hr-HR" sz="2000" dirty="0" smtClean="0"/>
              <a:t>Filozofski fakultet u Splitu</a:t>
            </a:r>
          </a:p>
          <a:p>
            <a:pPr algn="ctr"/>
            <a:r>
              <a:rPr lang="hr-HR" sz="2000" dirty="0" smtClean="0"/>
              <a:t>Odsjek za pedagogiju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5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125413"/>
            <a:ext cx="9144000" cy="6448425"/>
          </a:xfrm>
        </p:spPr>
        <p:txBody>
          <a:bodyPr/>
          <a:lstStyle/>
          <a:p>
            <a:r>
              <a:rPr lang="hr-HR" sz="2400" b="1" i="1" dirty="0" smtClean="0"/>
              <a:t>Cjelokupni razvoj ličnosti</a:t>
            </a:r>
          </a:p>
          <a:p>
            <a:r>
              <a:rPr lang="hr-HR" sz="2400" b="1" i="1" dirty="0" smtClean="0"/>
              <a:t>Ne znači učiti manje nego drugačije</a:t>
            </a:r>
          </a:p>
          <a:p>
            <a:r>
              <a:rPr lang="hr-HR" sz="2400" b="1" i="1" dirty="0" smtClean="0"/>
              <a:t>Uloga nastavnika/andragoga je osigurati poticajno okružje za učenje</a:t>
            </a:r>
          </a:p>
          <a:p>
            <a:r>
              <a:rPr lang="hr-HR" sz="2400" b="1" i="1" dirty="0" smtClean="0"/>
              <a:t>Nastavnik je moderator,  facilitator a ne predavač</a:t>
            </a:r>
          </a:p>
          <a:p>
            <a:pPr>
              <a:buFont typeface="Georgia" panose="02040502050405020303" pitchFamily="18" charset="0"/>
              <a:buNone/>
            </a:pPr>
            <a:endParaRPr lang="hr-HR" sz="2400" dirty="0" smtClean="0"/>
          </a:p>
          <a:p>
            <a:endParaRPr lang="hr-HR" dirty="0" smtClean="0"/>
          </a:p>
        </p:txBody>
      </p:sp>
      <p:pic>
        <p:nvPicPr>
          <p:cNvPr id="32771" name="Picture 3" descr="skolsk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77" y="2423645"/>
            <a:ext cx="4713297" cy="4320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dg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81" y="2283291"/>
            <a:ext cx="5068887" cy="4574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6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698" y="753160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RAZVOJNA PSIHOLOGIJA ODRASLE DOBI 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4579952" y="1466294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MOTIVACIJSKI PROCESI U OBRAZOVANJU ODRASLIH</a:t>
            </a:r>
            <a:endParaRPr lang="hr-HR" sz="2000" dirty="0"/>
          </a:p>
        </p:txBody>
      </p:sp>
      <p:sp>
        <p:nvSpPr>
          <p:cNvPr id="4" name="Oval 3"/>
          <p:cNvSpPr/>
          <p:nvPr/>
        </p:nvSpPr>
        <p:spPr>
          <a:xfrm>
            <a:off x="719322" y="3425021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NASTAVNO OZRAČJE I OKRUŽJE U OBRAZOVANJU ODRASLIH</a:t>
            </a:r>
            <a:endParaRPr lang="hr-HR" sz="2000" dirty="0"/>
          </a:p>
        </p:txBody>
      </p:sp>
      <p:sp>
        <p:nvSpPr>
          <p:cNvPr id="5" name="Oval 4"/>
          <p:cNvSpPr/>
          <p:nvPr/>
        </p:nvSpPr>
        <p:spPr>
          <a:xfrm>
            <a:off x="4667328" y="4207476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OSOBNI I PROFESIONALNI RAZVOJ ANDRAGOGA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275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070"/>
            <a:ext cx="9144000" cy="64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2474" y="173437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MENADŽMENT U OBRAZOVANJU ODRASLIH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253787" y="1805155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MARKETING U OBRAZOVANJU ODRASLIH</a:t>
            </a:r>
            <a:endParaRPr lang="hr-HR" sz="2000" dirty="0"/>
          </a:p>
        </p:txBody>
      </p:sp>
      <p:sp>
        <p:nvSpPr>
          <p:cNvPr id="5" name="Oval 4"/>
          <p:cNvSpPr/>
          <p:nvPr/>
        </p:nvSpPr>
        <p:spPr>
          <a:xfrm>
            <a:off x="4979829" y="1219704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METODOLOGIJA ZNANSTVENOG RADA U ANDRAGOGIJI</a:t>
            </a:r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404285" y="5004703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ADMINISTRATIVNI POSLOVI U USTANOVI ZA OBRAZOVANJE ODRASLIH</a:t>
            </a:r>
            <a:endParaRPr lang="hr-HR" sz="2000" dirty="0"/>
          </a:p>
        </p:txBody>
      </p:sp>
      <p:sp>
        <p:nvSpPr>
          <p:cNvPr id="7" name="Oval 6"/>
          <p:cNvSpPr/>
          <p:nvPr/>
        </p:nvSpPr>
        <p:spPr>
          <a:xfrm>
            <a:off x="4935761" y="3112203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ZNANSTVENO ISTRAŽIVAČKI RAD U OBRAZOVANJU ODRASLIH</a:t>
            </a:r>
            <a:endParaRPr lang="hr-HR" sz="2000" dirty="0"/>
          </a:p>
        </p:txBody>
      </p:sp>
      <p:sp>
        <p:nvSpPr>
          <p:cNvPr id="9" name="Oval 8"/>
          <p:cNvSpPr/>
          <p:nvPr/>
        </p:nvSpPr>
        <p:spPr>
          <a:xfrm>
            <a:off x="329036" y="3372985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UPRAVLJANJE OBRAZOVANJEM ODRASLIH</a:t>
            </a:r>
            <a:endParaRPr lang="hr-HR" sz="2000" dirty="0"/>
          </a:p>
        </p:txBody>
      </p:sp>
      <p:sp>
        <p:nvSpPr>
          <p:cNvPr id="10" name="Oval 9"/>
          <p:cNvSpPr/>
          <p:nvPr/>
        </p:nvSpPr>
        <p:spPr>
          <a:xfrm>
            <a:off x="4935761" y="5004702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PRIMJENA STATISTIKE U ANDRAGOGIJI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171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9722" y="165907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PENOLOŠKA ANDRAGOGIJA</a:t>
            </a:r>
            <a:endParaRPr lang="hr-HR" sz="2000" dirty="0"/>
          </a:p>
        </p:txBody>
      </p:sp>
      <p:sp>
        <p:nvSpPr>
          <p:cNvPr id="3" name="Oval 2"/>
          <p:cNvSpPr/>
          <p:nvPr/>
        </p:nvSpPr>
        <p:spPr>
          <a:xfrm>
            <a:off x="109722" y="2671669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ANDRAGOGIJA RADA</a:t>
            </a:r>
            <a:endParaRPr lang="hr-HR" sz="2000" dirty="0"/>
          </a:p>
        </p:txBody>
      </p:sp>
      <p:sp>
        <p:nvSpPr>
          <p:cNvPr id="4" name="Oval 3"/>
          <p:cNvSpPr/>
          <p:nvPr/>
        </p:nvSpPr>
        <p:spPr>
          <a:xfrm>
            <a:off x="170959" y="5025032"/>
            <a:ext cx="3721994" cy="172576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smtClean="0"/>
              <a:t>OBRAZOVANJE POPULACIJE STARIJE DOBI</a:t>
            </a:r>
            <a:endParaRPr lang="hr-HR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7" y="165907"/>
            <a:ext cx="4064532" cy="228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58" y="2606915"/>
            <a:ext cx="4016669" cy="225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3" y="5025032"/>
            <a:ext cx="3915335" cy="181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1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hr-HR" smtClean="0"/>
          </a:p>
          <a:p>
            <a:pPr marL="0" indent="0" algn="ctr">
              <a:buFont typeface="Arial" charset="0"/>
              <a:buNone/>
            </a:pPr>
            <a:r>
              <a:rPr lang="hr-HR" smtClean="0"/>
              <a:t>I andragoški djelatnici su cjeloživotni učenici! </a:t>
            </a:r>
          </a:p>
          <a:p>
            <a:pPr marL="0" indent="0" algn="ctr">
              <a:buFont typeface="Arial" charset="0"/>
              <a:buNone/>
            </a:pPr>
            <a:endParaRPr lang="hr-HR" smtClean="0"/>
          </a:p>
          <a:p>
            <a:pPr marL="0" indent="0" algn="ctr">
              <a:buFont typeface="Arial" charset="0"/>
              <a:buNone/>
            </a:pPr>
            <a:r>
              <a:rPr lang="hr-HR" smtClean="0"/>
              <a:t>Zahvaljujem na pažnji!</a:t>
            </a:r>
          </a:p>
          <a:p>
            <a:pPr marL="0" indent="0" algn="ctr">
              <a:buFont typeface="Arial" charset="0"/>
              <a:buNone/>
            </a:pPr>
            <a:endParaRPr lang="hr-HR" smtClean="0"/>
          </a:p>
          <a:p>
            <a:pPr marL="0" indent="0" algn="ctr">
              <a:buFont typeface="Arial" charset="0"/>
              <a:buNone/>
            </a:pPr>
            <a:endParaRPr lang="hr-HR" smtClean="0"/>
          </a:p>
          <a:p>
            <a:pPr marL="0" indent="0" algn="r">
              <a:buFont typeface="Arial" charset="0"/>
              <a:buNone/>
            </a:pPr>
            <a:r>
              <a:rPr lang="hr-HR" smtClean="0"/>
              <a:t>morana@ffst.hr</a:t>
            </a:r>
            <a:endParaRPr lang="hr-H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hr-HR" sz="2800" dirty="0" smtClean="0"/>
          </a:p>
          <a:p>
            <a:r>
              <a:rPr lang="hr-HR" sz="2800" dirty="0" smtClean="0"/>
              <a:t>Zaključno...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6985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dirty="0" smtClean="0"/>
              <a:t>Andragogija – stara priča u novom ruhu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7063" cy="4525963"/>
          </a:xfrm>
        </p:spPr>
        <p:txBody>
          <a:bodyPr/>
          <a:lstStyle/>
          <a:p>
            <a:pPr eaLnBrk="1" hangingPunct="1">
              <a:defRPr/>
            </a:pPr>
            <a:r>
              <a:rPr lang="hr-HR" sz="2200" dirty="0" smtClean="0"/>
              <a:t>1740. Welsh Circulating Schools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r-HR" sz="2200" dirty="0" smtClean="0"/>
          </a:p>
          <a:p>
            <a:pPr eaLnBrk="1" hangingPunct="1">
              <a:defRPr/>
            </a:pPr>
            <a:r>
              <a:rPr lang="hr-HR" sz="2200" dirty="0" smtClean="0"/>
              <a:t>Alexander Kapp (1799-1869) uveo pojam andragogija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hr-HR" sz="2200" dirty="0" smtClean="0"/>
          </a:p>
          <a:p>
            <a:pPr eaLnBrk="1" hangingPunct="1">
              <a:defRPr/>
            </a:pPr>
            <a:r>
              <a:rPr lang="hr-HR" sz="2200" dirty="0" smtClean="0"/>
              <a:t>1907. Pučko otvoreno učilište u Zagrebu</a:t>
            </a:r>
          </a:p>
          <a:p>
            <a:pPr marL="0" indent="0" eaLnBrk="1" hangingPunct="1">
              <a:buNone/>
              <a:defRPr/>
            </a:pPr>
            <a:endParaRPr lang="hr-HR" sz="2200" dirty="0" smtClean="0"/>
          </a:p>
          <a:p>
            <a:pPr eaLnBrk="1" hangingPunct="1">
              <a:defRPr/>
            </a:pPr>
            <a:r>
              <a:rPr lang="hr-HR" sz="2200" dirty="0" smtClean="0"/>
              <a:t>Studij andragogije na Filozofskom fakultetu u Zagrebu</a:t>
            </a:r>
          </a:p>
          <a:p>
            <a:pPr eaLnBrk="1" hangingPunct="1">
              <a:defRPr/>
            </a:pPr>
            <a:endParaRPr lang="hr-HR" sz="2200" dirty="0" smtClean="0"/>
          </a:p>
        </p:txBody>
      </p:sp>
      <p:pic>
        <p:nvPicPr>
          <p:cNvPr id="4" name="Picture 3" descr="adult 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942" y="1138000"/>
            <a:ext cx="3545058" cy="571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512" y="106787"/>
            <a:ext cx="4784501" cy="1143000"/>
          </a:xfrm>
        </p:spPr>
        <p:txBody>
          <a:bodyPr/>
          <a:lstStyle/>
          <a:p>
            <a:r>
              <a:rPr lang="hr-HR" sz="2800" dirty="0" smtClean="0"/>
              <a:t>Obrazovna politika i obrazovanje odraslih</a:t>
            </a:r>
            <a:endParaRPr lang="hr-HR" sz="2800" dirty="0"/>
          </a:p>
        </p:txBody>
      </p:sp>
      <p:sp>
        <p:nvSpPr>
          <p:cNvPr id="4" name="Oval 3"/>
          <p:cNvSpPr/>
          <p:nvPr/>
        </p:nvSpPr>
        <p:spPr>
          <a:xfrm>
            <a:off x="2685" y="385295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Strategija znanosti, obrazovanja i tehnologije, 2014</a:t>
            </a:r>
          </a:p>
          <a:p>
            <a:pPr algn="ctr"/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-52051" y="2279562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A memorandum on Lifeong Learning, 2000</a:t>
            </a:r>
          </a:p>
          <a:p>
            <a:pPr algn="ctr"/>
            <a:endParaRPr lang="hr-HR" sz="2000" dirty="0"/>
          </a:p>
        </p:txBody>
      </p:sp>
      <p:sp>
        <p:nvSpPr>
          <p:cNvPr id="6" name="Oval 5"/>
          <p:cNvSpPr/>
          <p:nvPr/>
        </p:nvSpPr>
        <p:spPr>
          <a:xfrm>
            <a:off x="3206834" y="3042371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Making a European Area of Lifelong Learning a Reality, 2001</a:t>
            </a:r>
          </a:p>
          <a:p>
            <a:pPr algn="ctr"/>
            <a:endParaRPr lang="hr-HR" sz="2000" dirty="0"/>
          </a:p>
        </p:txBody>
      </p:sp>
      <p:sp>
        <p:nvSpPr>
          <p:cNvPr id="7" name="Oval 6"/>
          <p:cNvSpPr/>
          <p:nvPr/>
        </p:nvSpPr>
        <p:spPr>
          <a:xfrm>
            <a:off x="-52051" y="4328651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Adult learning: It is never too late to learn, 2006</a:t>
            </a:r>
          </a:p>
          <a:p>
            <a:pPr algn="ctr"/>
            <a:endParaRPr lang="hr-HR" sz="2000" dirty="0"/>
          </a:p>
        </p:txBody>
      </p:sp>
      <p:sp>
        <p:nvSpPr>
          <p:cNvPr id="8" name="Oval 7"/>
          <p:cNvSpPr/>
          <p:nvPr/>
        </p:nvSpPr>
        <p:spPr>
          <a:xfrm>
            <a:off x="3547859" y="1098729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Strategija i akcijski plan obrazovanja odraslih, 2004</a:t>
            </a:r>
          </a:p>
          <a:p>
            <a:pPr algn="ctr"/>
            <a:endParaRPr lang="hr-HR" sz="2000" dirty="0"/>
          </a:p>
        </p:txBody>
      </p:sp>
      <p:sp>
        <p:nvSpPr>
          <p:cNvPr id="9" name="Oval 8"/>
          <p:cNvSpPr/>
          <p:nvPr/>
        </p:nvSpPr>
        <p:spPr>
          <a:xfrm>
            <a:off x="3206834" y="4760897"/>
            <a:ext cx="4134118" cy="21507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Action Plan on Adult Learning: it is always a good time to learn, 2006</a:t>
            </a:r>
          </a:p>
          <a:p>
            <a:pPr algn="ctr"/>
            <a:endParaRPr lang="hr-HR" sz="2000" dirty="0"/>
          </a:p>
        </p:txBody>
      </p:sp>
      <p:sp>
        <p:nvSpPr>
          <p:cNvPr id="10" name="Oval 9"/>
          <p:cNvSpPr/>
          <p:nvPr/>
        </p:nvSpPr>
        <p:spPr>
          <a:xfrm>
            <a:off x="6132495" y="3829863"/>
            <a:ext cx="3011505" cy="18695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...</a:t>
            </a:r>
            <a:endParaRPr lang="hr-HR" sz="2000" dirty="0"/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9207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02182088"/>
              </p:ext>
            </p:extLst>
          </p:nvPr>
        </p:nvGraphicFramePr>
        <p:xfrm>
          <a:off x="244699" y="1071546"/>
          <a:ext cx="8693239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625" y="1785938"/>
            <a:ext cx="314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EB641B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zh-CN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25% uspjeha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zh-CN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reformi ovisi 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zh-CN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o dobrim idejama</a:t>
            </a:r>
            <a:endParaRPr lang="hr-HR" altLang="sr-Latn-RS" sz="24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57375" y="3287915"/>
            <a:ext cx="607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EB641B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EB641B"/>
              </a:buClr>
              <a:buFont typeface="Georgia" panose="02040502050405020303" pitchFamily="18" charset="0"/>
              <a:buChar char="▫"/>
              <a:defRPr sz="2000">
                <a:solidFill>
                  <a:srgbClr val="EB641B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zh-CN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	75% o uvjetima u kojima se reforma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zh-CN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	ostvaruje te o kompetenciji ljudi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hr-HR" altLang="sr-Latn-RS" sz="2400" b="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	koji je provode</a:t>
            </a:r>
            <a:endParaRPr lang="en-US" altLang="sr-Latn-RS" sz="24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716" y="548326"/>
            <a:ext cx="76438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zh-CN" sz="2800" dirty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Uspješnost </a:t>
            </a:r>
            <a:r>
              <a:rPr lang="hr-HR" altLang="zh-CN" sz="280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obrazovne reforme (Begetto, 2007)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6753" y="6070228"/>
            <a:ext cx="257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zh-CN" sz="2400" dirty="0" smtClean="0">
                <a:latin typeface="Calibri" panose="020F0502020204030204" pitchFamily="34" charset="0"/>
                <a:ea typeface="Arial Unicode MS" pitchFamily="34" charset="-128"/>
                <a:cs typeface="Calibri" panose="020F0502020204030204" pitchFamily="34" charset="0"/>
              </a:rPr>
              <a:t>(Begetto, 2007)</a:t>
            </a:r>
            <a:endParaRPr lang="hr-H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52" y="175788"/>
            <a:ext cx="3702676" cy="1143000"/>
          </a:xfrm>
        </p:spPr>
        <p:txBody>
          <a:bodyPr/>
          <a:lstStyle/>
          <a:p>
            <a:r>
              <a:rPr lang="hr-HR" sz="2800" dirty="0" smtClean="0"/>
              <a:t>Aktualno stanje u Republici Hrvatskoj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45" y="747288"/>
            <a:ext cx="8635284" cy="58209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200" dirty="0" smtClean="0"/>
              <a:t>Ustanove i programi: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200" dirty="0"/>
              <a:t>	</a:t>
            </a:r>
            <a:r>
              <a:rPr lang="hr-HR" sz="2200" dirty="0" smtClean="0"/>
              <a:t>- </a:t>
            </a:r>
            <a:r>
              <a:rPr lang="hr-HR" sz="2200" dirty="0"/>
              <a:t>584 ustanove za obrazovanje </a:t>
            </a:r>
            <a:r>
              <a:rPr lang="hr-HR" sz="2200" dirty="0" smtClean="0"/>
              <a:t>odraslih</a:t>
            </a:r>
          </a:p>
          <a:p>
            <a:pPr marL="1519238" indent="-1519238">
              <a:buFont typeface="Arial" panose="020B0604020202020204" pitchFamily="34" charset="0"/>
              <a:buNone/>
              <a:defRPr/>
            </a:pPr>
            <a:r>
              <a:rPr lang="hr-HR" sz="2200" dirty="0" smtClean="0"/>
              <a:t>       - oko 2000 programa iz područja neformalnog obrazovanja</a:t>
            </a:r>
            <a:endParaRPr lang="hr-HR" sz="2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sz="22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200" dirty="0"/>
              <a:t>Broj nastavnika: </a:t>
            </a:r>
          </a:p>
          <a:p>
            <a:pPr lvl="1">
              <a:defRPr/>
            </a:pPr>
            <a:r>
              <a:rPr lang="hr-HR" sz="2200" dirty="0"/>
              <a:t>6605 srednja škola	</a:t>
            </a:r>
          </a:p>
          <a:p>
            <a:pPr lvl="1">
              <a:defRPr/>
            </a:pPr>
            <a:r>
              <a:rPr lang="hr-HR" sz="2200" dirty="0"/>
              <a:t>1466 pučko otvoreno učilište</a:t>
            </a:r>
          </a:p>
          <a:p>
            <a:pPr lvl="1">
              <a:defRPr/>
            </a:pPr>
            <a:r>
              <a:rPr lang="hr-HR" sz="2200" dirty="0"/>
              <a:t>2865 ostale </a:t>
            </a:r>
            <a:r>
              <a:rPr lang="hr-HR" sz="2200" dirty="0" smtClean="0"/>
              <a:t>ustanove</a:t>
            </a:r>
          </a:p>
          <a:p>
            <a:pPr marL="457200" lvl="1" indent="0">
              <a:buNone/>
              <a:defRPr/>
            </a:pPr>
            <a:endParaRPr lang="hr-HR" sz="22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200" dirty="0"/>
              <a:t>Broj </a:t>
            </a:r>
            <a:r>
              <a:rPr lang="hr-HR" sz="2200" dirty="0" smtClean="0"/>
              <a:t>polaznika: </a:t>
            </a:r>
            <a:endParaRPr lang="hr-HR" sz="2200" dirty="0"/>
          </a:p>
          <a:p>
            <a:pPr lvl="1">
              <a:defRPr/>
            </a:pPr>
            <a:r>
              <a:rPr lang="hr-HR" sz="2200" dirty="0" smtClean="0"/>
              <a:t>250 000</a:t>
            </a:r>
            <a:endParaRPr lang="hr-HR" sz="2200" dirty="0"/>
          </a:p>
          <a:p>
            <a:pPr marL="0" lvl="1" indent="0">
              <a:buFont typeface="Arial" panose="020B0604020202020204" pitchFamily="34" charset="0"/>
              <a:buNone/>
              <a:defRPr/>
            </a:pPr>
            <a:r>
              <a:rPr lang="hr-HR" sz="2200" dirty="0"/>
              <a:t>		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200" dirty="0"/>
              <a:t>Broj </a:t>
            </a:r>
            <a:r>
              <a:rPr lang="hr-HR" sz="2200" dirty="0" smtClean="0"/>
              <a:t>studijskih programa andragogije: </a:t>
            </a:r>
            <a:endParaRPr lang="hr-HR" sz="2200" dirty="0"/>
          </a:p>
          <a:p>
            <a:pPr lvl="1">
              <a:defRPr/>
            </a:pPr>
            <a:r>
              <a:rPr lang="hr-HR" sz="2200" dirty="0"/>
              <a:t>0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60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302" y="2438121"/>
            <a:ext cx="8802687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sz="2800" smtClean="0"/>
              <a:t>Izrada standarda zanimanja i standarda kvalifikacija stručnjaka u obrazovanju odraslih</a:t>
            </a:r>
            <a:endParaRPr lang="hr-HR" sz="2800" dirty="0"/>
          </a:p>
        </p:txBody>
      </p:sp>
      <p:pic>
        <p:nvPicPr>
          <p:cNvPr id="3" name="Picture 10" descr="http://www.goricastaklo.hr/wp-content/uploads/2014/10/White-fla630-18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1" y="582612"/>
            <a:ext cx="25542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/>
          <a:stretch>
            <a:fillRect/>
          </a:stretch>
        </p:blipFill>
        <p:spPr bwMode="auto">
          <a:xfrm>
            <a:off x="3933404" y="400756"/>
            <a:ext cx="3405187" cy="189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r="21359"/>
          <a:stretch>
            <a:fillRect/>
          </a:stretch>
        </p:blipFill>
        <p:spPr bwMode="auto">
          <a:xfrm>
            <a:off x="1184742" y="3643313"/>
            <a:ext cx="2032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5" b="22176"/>
          <a:stretch>
            <a:fillRect/>
          </a:stretch>
        </p:blipFill>
        <p:spPr bwMode="auto">
          <a:xfrm>
            <a:off x="4591330" y="3763683"/>
            <a:ext cx="24669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2" y="5500688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63843"/>
          <a:stretch>
            <a:fillRect/>
          </a:stretch>
        </p:blipFill>
        <p:spPr bwMode="auto">
          <a:xfrm>
            <a:off x="3971739" y="5500688"/>
            <a:ext cx="103981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0" y="5484812"/>
            <a:ext cx="29733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1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88" y="0"/>
            <a:ext cx="4000500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USTANOVA ZA OBRAZOVANJE ODRASLIH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1750" y="1714500"/>
            <a:ext cx="3998913" cy="644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ANDRAGOG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3188" y="3000375"/>
            <a:ext cx="3929062" cy="642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KOMPETENCIJE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4625" y="4500563"/>
            <a:ext cx="3857625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MAGISTAR ANDRAGOGIJE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188" y="6143625"/>
            <a:ext cx="3929062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/>
              <a:t>FAKULTET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0" y="1500188"/>
            <a:ext cx="2286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zanimanje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0" y="3929063"/>
            <a:ext cx="2286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kvalifikacija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0" y="5715000"/>
            <a:ext cx="2286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visokoškolski kurikulum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-71437" y="-142874"/>
            <a:ext cx="2286000" cy="1143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poslodavac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357438" y="642938"/>
            <a:ext cx="1928812" cy="1143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treba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2571750" y="2286000"/>
            <a:ext cx="1428750" cy="71437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koji ima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2071688" y="3643313"/>
            <a:ext cx="2143125" cy="857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600" dirty="0">
                <a:latin typeface="Calibri" pitchFamily="34" charset="0"/>
              </a:rPr>
              <a:t>potvrđene</a:t>
            </a:r>
            <a:r>
              <a:rPr lang="hr-HR" sz="1600" dirty="0"/>
              <a:t> kroz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2143125" y="5143500"/>
            <a:ext cx="2000250" cy="10001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stečene</a:t>
            </a:r>
          </a:p>
        </p:txBody>
      </p:sp>
      <p:sp>
        <p:nvSpPr>
          <p:cNvPr id="26" name="Up Arrow 25"/>
          <p:cNvSpPr/>
          <p:nvPr/>
        </p:nvSpPr>
        <p:spPr>
          <a:xfrm>
            <a:off x="4714875" y="5143500"/>
            <a:ext cx="2071688" cy="92868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nudi program</a:t>
            </a:r>
          </a:p>
        </p:txBody>
      </p:sp>
      <p:sp>
        <p:nvSpPr>
          <p:cNvPr id="27" name="Up Arrow 26"/>
          <p:cNvSpPr/>
          <p:nvPr/>
        </p:nvSpPr>
        <p:spPr>
          <a:xfrm>
            <a:off x="4572000" y="3500438"/>
            <a:ext cx="2357438" cy="85725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koji osigurava</a:t>
            </a:r>
          </a:p>
        </p:txBody>
      </p:sp>
      <p:sp>
        <p:nvSpPr>
          <p:cNvPr id="28" name="Up Arrow 27"/>
          <p:cNvSpPr/>
          <p:nvPr/>
        </p:nvSpPr>
        <p:spPr>
          <a:xfrm>
            <a:off x="4786313" y="2286000"/>
            <a:ext cx="2143125" cy="857250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potrebne za</a:t>
            </a:r>
          </a:p>
        </p:txBody>
      </p:sp>
      <p:sp>
        <p:nvSpPr>
          <p:cNvPr id="29" name="Up Arrow 28"/>
          <p:cNvSpPr/>
          <p:nvPr/>
        </p:nvSpPr>
        <p:spPr>
          <a:xfrm>
            <a:off x="5000625" y="571500"/>
            <a:ext cx="1928813" cy="1071563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/>
              <a:t>korisne</a:t>
            </a:r>
          </a:p>
        </p:txBody>
      </p:sp>
      <p:sp>
        <p:nvSpPr>
          <p:cNvPr id="30" name="Left Arrow 29"/>
          <p:cNvSpPr/>
          <p:nvPr/>
        </p:nvSpPr>
        <p:spPr>
          <a:xfrm>
            <a:off x="6357938" y="1357313"/>
            <a:ext cx="2786062" cy="1500187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Standard zanimanja</a:t>
            </a:r>
          </a:p>
        </p:txBody>
      </p:sp>
      <p:sp>
        <p:nvSpPr>
          <p:cNvPr id="31" name="Left Arrow 30"/>
          <p:cNvSpPr/>
          <p:nvPr/>
        </p:nvSpPr>
        <p:spPr>
          <a:xfrm>
            <a:off x="6357938" y="4071938"/>
            <a:ext cx="2786062" cy="150018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Standard kvalifikacije</a:t>
            </a:r>
          </a:p>
        </p:txBody>
      </p:sp>
    </p:spTree>
    <p:extLst>
      <p:ext uri="{BB962C8B-B14F-4D97-AF65-F5344CB8AC3E}">
        <p14:creationId xmlns:p14="http://schemas.microsoft.com/office/powerpoint/2010/main" val="3705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Rezultati...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627430"/>
              </p:ext>
            </p:extLst>
          </p:nvPr>
        </p:nvGraphicFramePr>
        <p:xfrm>
          <a:off x="457200" y="1600200"/>
          <a:ext cx="7965582" cy="2712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55194"/>
                <a:gridCol w="2655194"/>
                <a:gridCol w="2655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zanimanje</a:t>
                      </a:r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kvalifikacija</a:t>
                      </a:r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obujam</a:t>
                      </a:r>
                      <a:endParaRPr lang="hr-H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ANDRAGOG</a:t>
                      </a:r>
                    </a:p>
                    <a:p>
                      <a:pPr algn="ctr"/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MAGISTAR ANDRAGOGIJE</a:t>
                      </a:r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120 ECTS</a:t>
                      </a:r>
                      <a:endParaRPr lang="hr-H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NASTAVNIK U OBRAZOVANJU ODRASLIH</a:t>
                      </a:r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djelomična</a:t>
                      </a:r>
                      <a:endParaRPr lang="hr-H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60</a:t>
                      </a:r>
                      <a:r>
                        <a:rPr lang="hr-HR" sz="2200" baseline="0" dirty="0" smtClean="0"/>
                        <a:t> ECTS</a:t>
                      </a:r>
                      <a:endParaRPr lang="hr-HR" sz="22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LICENCIRANJE ANDRAGOŠKIH DJELATNIKA</a:t>
                      </a:r>
                      <a:endParaRPr lang="hr-HR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290</TotalTime>
  <Words>487</Words>
  <Application>Microsoft Office PowerPoint</Application>
  <PresentationFormat>On-screen Show (4:3)</PresentationFormat>
  <Paragraphs>160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powerpoint</vt:lpstr>
      <vt:lpstr>OPERATIVNI PROGRAM</vt:lpstr>
      <vt:lpstr>PowerPoint Presentation</vt:lpstr>
      <vt:lpstr>Andragogija – stara priča u novom ruhu</vt:lpstr>
      <vt:lpstr>Obrazovna politika i obrazovanje odraslih</vt:lpstr>
      <vt:lpstr>PowerPoint Presentation</vt:lpstr>
      <vt:lpstr>Aktualno stanje u Republici Hrvatskoj</vt:lpstr>
      <vt:lpstr>PowerPoint Presentation</vt:lpstr>
      <vt:lpstr>PowerPoint Presentation</vt:lpstr>
      <vt:lpstr>Rezultati...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Nives Novak</dc:creator>
  <cp:lastModifiedBy>Nives Novak</cp:lastModifiedBy>
  <cp:revision>23</cp:revision>
  <dcterms:created xsi:type="dcterms:W3CDTF">2016-12-02T14:16:56Z</dcterms:created>
  <dcterms:modified xsi:type="dcterms:W3CDTF">2017-05-15T14:45:08Z</dcterms:modified>
</cp:coreProperties>
</file>