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</p:sldMasterIdLst>
  <p:notesMasterIdLst>
    <p:notesMasterId r:id="rId28"/>
  </p:notesMasterIdLst>
  <p:handoutMasterIdLst>
    <p:handoutMasterId r:id="rId29"/>
  </p:handoutMasterIdLst>
  <p:sldIdLst>
    <p:sldId id="256" r:id="rId3"/>
    <p:sldId id="290" r:id="rId4"/>
    <p:sldId id="269" r:id="rId5"/>
    <p:sldId id="280" r:id="rId6"/>
    <p:sldId id="268" r:id="rId7"/>
    <p:sldId id="267" r:id="rId8"/>
    <p:sldId id="271" r:id="rId9"/>
    <p:sldId id="273" r:id="rId10"/>
    <p:sldId id="270" r:id="rId11"/>
    <p:sldId id="272" r:id="rId12"/>
    <p:sldId id="274" r:id="rId13"/>
    <p:sldId id="283" r:id="rId14"/>
    <p:sldId id="284" r:id="rId15"/>
    <p:sldId id="286" r:id="rId16"/>
    <p:sldId id="278" r:id="rId17"/>
    <p:sldId id="279" r:id="rId18"/>
    <p:sldId id="285" r:id="rId19"/>
    <p:sldId id="288" r:id="rId20"/>
    <p:sldId id="289" r:id="rId21"/>
    <p:sldId id="291" r:id="rId22"/>
    <p:sldId id="292" r:id="rId23"/>
    <p:sldId id="281" r:id="rId24"/>
    <p:sldId id="275" r:id="rId25"/>
    <p:sldId id="277" r:id="rId26"/>
    <p:sldId id="282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99"/>
    <a:srgbClr val="777877"/>
    <a:srgbClr val="E88E31"/>
    <a:srgbClr val="149A4B"/>
    <a:srgbClr val="A41568"/>
    <a:srgbClr val="279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3455" autoAdjust="0"/>
  </p:normalViewPr>
  <p:slideViewPr>
    <p:cSldViewPr snapToGrid="0" snapToObjects="1"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64303966225974"/>
          <c:y val="0.12002475314190679"/>
          <c:w val="0.81295633818464619"/>
          <c:h val="0.6856563496311857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Sheet1!$B$4:$F$4</c:f>
              <c:strCache>
                <c:ptCount val="5"/>
                <c:pt idx="0">
                  <c:v>1. Visoka zapošljivost i mobilnost radne snage </c:v>
                </c:pt>
                <c:pt idx="1">
                  <c:v>2. Socijalna uključenost </c:v>
                </c:pt>
                <c:pt idx="2">
                  <c:v>3. Obrazovanje i cjeloživotno učenje </c:v>
                </c:pt>
                <c:pt idx="3">
                  <c:v>4. Dobro upravljanje </c:v>
                </c:pt>
                <c:pt idx="4">
                  <c:v>5. Tehnička pomoć </c:v>
                </c:pt>
              </c:strCache>
            </c:strRef>
          </c:cat>
          <c:val>
            <c:numRef>
              <c:f>Sheet1!$B$5:$F$5</c:f>
              <c:numCache>
                <c:formatCode>#,##0.00</c:formatCode>
                <c:ptCount val="5"/>
                <c:pt idx="0">
                  <c:v>4707060322.9499998</c:v>
                </c:pt>
                <c:pt idx="1">
                  <c:v>2952000008.0999999</c:v>
                </c:pt>
                <c:pt idx="2">
                  <c:v>4050000002.25</c:v>
                </c:pt>
                <c:pt idx="3">
                  <c:v>1721492497.3499999</c:v>
                </c:pt>
                <c:pt idx="4">
                  <c:v>720000007.20000005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2009984"/>
        <c:axId val="92011520"/>
      </c:barChart>
      <c:catAx>
        <c:axId val="920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2011520"/>
        <c:crosses val="autoZero"/>
        <c:auto val="1"/>
        <c:lblAlgn val="ctr"/>
        <c:lblOffset val="100"/>
        <c:noMultiLvlLbl val="0"/>
      </c:catAx>
      <c:valAx>
        <c:axId val="9201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200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D3E25-60A8-453D-BA15-73EC9FD175E6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21C32782-74BA-4415-ADC4-707C51F8BED7}">
      <dgm:prSet phldrT="[Text]" custT="1"/>
      <dgm:spPr/>
      <dgm:t>
        <a:bodyPr/>
        <a:lstStyle/>
        <a:p>
          <a:r>
            <a:rPr lang="hr-HR" sz="1600" b="1" dirty="0" smtClean="0">
              <a:solidFill>
                <a:srgbClr val="002060"/>
              </a:solidFill>
            </a:rPr>
            <a:t>Priprema projekata / natječajne dokumentacije </a:t>
          </a:r>
          <a:endParaRPr lang="en-GB" sz="1600" b="1" dirty="0">
            <a:solidFill>
              <a:srgbClr val="002060"/>
            </a:solidFill>
          </a:endParaRPr>
        </a:p>
      </dgm:t>
    </dgm:pt>
    <dgm:pt modelId="{8F45A859-D244-437B-A10B-BF92C89CC0D1}" type="parTrans" cxnId="{395A4FDE-9987-40AB-BEF7-6A710E5A05C2}">
      <dgm:prSet/>
      <dgm:spPr/>
      <dgm:t>
        <a:bodyPr/>
        <a:lstStyle/>
        <a:p>
          <a:endParaRPr lang="en-GB"/>
        </a:p>
      </dgm:t>
    </dgm:pt>
    <dgm:pt modelId="{215F02A4-73BA-4A46-B790-D8D688962703}" type="sibTrans" cxnId="{395A4FDE-9987-40AB-BEF7-6A710E5A05C2}">
      <dgm:prSet/>
      <dgm:spPr/>
      <dgm:t>
        <a:bodyPr/>
        <a:lstStyle/>
        <a:p>
          <a:endParaRPr lang="en-GB"/>
        </a:p>
      </dgm:t>
    </dgm:pt>
    <dgm:pt modelId="{C118CCE1-7188-4E29-A86D-4AD4DFE1ABB4}">
      <dgm:prSet phldrT="[Text]" custT="1"/>
      <dgm:spPr/>
      <dgm:t>
        <a:bodyPr/>
        <a:lstStyle/>
        <a:p>
          <a:pPr algn="ctr"/>
          <a:endParaRPr lang="hr-HR" sz="1600" b="1" dirty="0" smtClean="0">
            <a:solidFill>
              <a:schemeClr val="accent1">
                <a:lumMod val="50000"/>
              </a:schemeClr>
            </a:solidFill>
          </a:endParaRPr>
        </a:p>
        <a:p>
          <a:pPr algn="ctr"/>
          <a:r>
            <a:rPr lang="hr-HR" sz="1600" b="1" dirty="0" smtClean="0">
              <a:solidFill>
                <a:schemeClr val="accent1">
                  <a:lumMod val="50000"/>
                </a:schemeClr>
              </a:solidFill>
            </a:rPr>
            <a:t>Provedba natječaja / evaluacija pristiglih prijava </a:t>
          </a:r>
          <a:endParaRPr lang="en-GB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32B62194-04C7-4B2C-A877-6B9B9A3C3C1D}" type="parTrans" cxnId="{1EAE0D74-E12A-4B3E-A06B-B5125EB54B70}">
      <dgm:prSet/>
      <dgm:spPr/>
      <dgm:t>
        <a:bodyPr/>
        <a:lstStyle/>
        <a:p>
          <a:endParaRPr lang="en-GB"/>
        </a:p>
      </dgm:t>
    </dgm:pt>
    <dgm:pt modelId="{1C803873-3298-47B9-8424-EAA0A13C9D2E}" type="sibTrans" cxnId="{1EAE0D74-E12A-4B3E-A06B-B5125EB54B70}">
      <dgm:prSet/>
      <dgm:spPr/>
      <dgm:t>
        <a:bodyPr/>
        <a:lstStyle/>
        <a:p>
          <a:endParaRPr lang="en-GB"/>
        </a:p>
      </dgm:t>
    </dgm:pt>
    <dgm:pt modelId="{B7EAA1B9-B2A3-48EC-9F4E-375073670FBA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endParaRPr lang="en-GB" sz="1800" dirty="0">
            <a:solidFill>
              <a:srgbClr val="002060"/>
            </a:solidFill>
          </a:endParaRPr>
        </a:p>
      </dgm:t>
    </dgm:pt>
    <dgm:pt modelId="{C68D8F65-605D-4A19-A0F5-46A75EC36297}" type="parTrans" cxnId="{5C2C0FE3-4BB1-422B-8044-B22B44736255}">
      <dgm:prSet/>
      <dgm:spPr/>
      <dgm:t>
        <a:bodyPr/>
        <a:lstStyle/>
        <a:p>
          <a:endParaRPr lang="en-GB"/>
        </a:p>
      </dgm:t>
    </dgm:pt>
    <dgm:pt modelId="{52D1967E-A5A1-4953-8773-8FA508E3AC4D}" type="sibTrans" cxnId="{5C2C0FE3-4BB1-422B-8044-B22B44736255}">
      <dgm:prSet/>
      <dgm:spPr/>
      <dgm:t>
        <a:bodyPr/>
        <a:lstStyle/>
        <a:p>
          <a:endParaRPr lang="en-GB"/>
        </a:p>
      </dgm:t>
    </dgm:pt>
    <dgm:pt modelId="{915C1B73-CC57-496B-8DC4-6FCBF08EFA9B}">
      <dgm:prSet phldrT="[Text]" custT="1"/>
      <dgm:spPr/>
      <dgm:t>
        <a:bodyPr/>
        <a:lstStyle/>
        <a:p>
          <a:pPr algn="ctr"/>
          <a:endParaRPr lang="hr-HR" sz="1600" b="1" dirty="0" smtClean="0">
            <a:solidFill>
              <a:schemeClr val="tx2">
                <a:lumMod val="75000"/>
              </a:schemeClr>
            </a:solidFill>
          </a:endParaRPr>
        </a:p>
        <a:p>
          <a:pPr algn="ctr"/>
          <a:r>
            <a:rPr lang="hr-HR" sz="1600" b="1" dirty="0" smtClean="0">
              <a:solidFill>
                <a:schemeClr val="tx2">
                  <a:lumMod val="75000"/>
                </a:schemeClr>
              </a:solidFill>
            </a:rPr>
            <a:t>Provedba i praćenje provedbe projekata </a:t>
          </a:r>
          <a:endParaRPr lang="en-GB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7B4C072E-A0BB-4F55-8364-66B4D7E0A07B}" type="parTrans" cxnId="{70F7DD21-31DF-4CC3-B0D4-E73FA10C1A97}">
      <dgm:prSet/>
      <dgm:spPr/>
      <dgm:t>
        <a:bodyPr/>
        <a:lstStyle/>
        <a:p>
          <a:endParaRPr lang="en-GB"/>
        </a:p>
      </dgm:t>
    </dgm:pt>
    <dgm:pt modelId="{F94B4784-5FAD-41C2-AC71-434968CDE35B}" type="sibTrans" cxnId="{70F7DD21-31DF-4CC3-B0D4-E73FA10C1A97}">
      <dgm:prSet/>
      <dgm:spPr/>
      <dgm:t>
        <a:bodyPr/>
        <a:lstStyle/>
        <a:p>
          <a:endParaRPr lang="en-GB"/>
        </a:p>
      </dgm:t>
    </dgm:pt>
    <dgm:pt modelId="{D2067C77-1617-4446-9490-D6492353F15A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endParaRPr lang="en-GB" sz="1800" dirty="0">
            <a:solidFill>
              <a:srgbClr val="002060"/>
            </a:solidFill>
          </a:endParaRPr>
        </a:p>
      </dgm:t>
    </dgm:pt>
    <dgm:pt modelId="{87CFB4F5-A9DD-4758-87C8-05ECD9C689FA}" type="parTrans" cxnId="{C615C17D-B1DA-4358-BE4A-73335F5B12D5}">
      <dgm:prSet/>
      <dgm:spPr/>
      <dgm:t>
        <a:bodyPr/>
        <a:lstStyle/>
        <a:p>
          <a:endParaRPr lang="en-GB"/>
        </a:p>
      </dgm:t>
    </dgm:pt>
    <dgm:pt modelId="{90470A7D-C143-44FD-8664-C0115671B29A}" type="sibTrans" cxnId="{C615C17D-B1DA-4358-BE4A-73335F5B12D5}">
      <dgm:prSet/>
      <dgm:spPr/>
      <dgm:t>
        <a:bodyPr/>
        <a:lstStyle/>
        <a:p>
          <a:endParaRPr lang="en-GB"/>
        </a:p>
      </dgm:t>
    </dgm:pt>
    <dgm:pt modelId="{D4773699-D206-4DF6-AD62-E35A3270ECAC}" type="pres">
      <dgm:prSet presAssocID="{2E1D3E25-60A8-453D-BA15-73EC9FD175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B8FA6CE-94D7-481B-9A7D-3060D3BC74E2}" type="pres">
      <dgm:prSet presAssocID="{21C32782-74BA-4415-ADC4-707C51F8BE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25544A-4813-40E7-9F72-2B71963A2635}" type="pres">
      <dgm:prSet presAssocID="{215F02A4-73BA-4A46-B790-D8D688962703}" presName="sibTrans" presStyleLbl="sibTrans2D1" presStyleIdx="0" presStyleCnt="2"/>
      <dgm:spPr/>
      <dgm:t>
        <a:bodyPr/>
        <a:lstStyle/>
        <a:p>
          <a:endParaRPr lang="hr-HR"/>
        </a:p>
      </dgm:t>
    </dgm:pt>
    <dgm:pt modelId="{D4656D07-6522-4DC6-AECF-89F0FFD74699}" type="pres">
      <dgm:prSet presAssocID="{215F02A4-73BA-4A46-B790-D8D688962703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15BA4995-DBF3-4F6A-9E00-87A59714E9D6}" type="pres">
      <dgm:prSet presAssocID="{C118CCE1-7188-4E29-A86D-4AD4DFE1AB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98C47B9-4943-42FB-A046-48FA246A7A54}" type="pres">
      <dgm:prSet presAssocID="{1C803873-3298-47B9-8424-EAA0A13C9D2E}" presName="sibTrans" presStyleLbl="sibTrans2D1" presStyleIdx="1" presStyleCnt="2"/>
      <dgm:spPr/>
      <dgm:t>
        <a:bodyPr/>
        <a:lstStyle/>
        <a:p>
          <a:endParaRPr lang="hr-HR"/>
        </a:p>
      </dgm:t>
    </dgm:pt>
    <dgm:pt modelId="{DA90E6FB-4BED-4D21-83EE-419A0492056A}" type="pres">
      <dgm:prSet presAssocID="{1C803873-3298-47B9-8424-EAA0A13C9D2E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BDF033D0-5CCE-4F1E-8BF2-B79F64AFC3D0}" type="pres">
      <dgm:prSet presAssocID="{915C1B73-CC57-496B-8DC4-6FCBF08EFA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0F7DD21-31DF-4CC3-B0D4-E73FA10C1A97}" srcId="{2E1D3E25-60A8-453D-BA15-73EC9FD175E6}" destId="{915C1B73-CC57-496B-8DC4-6FCBF08EFA9B}" srcOrd="2" destOrd="0" parTransId="{7B4C072E-A0BB-4F55-8364-66B4D7E0A07B}" sibTransId="{F94B4784-5FAD-41C2-AC71-434968CDE35B}"/>
    <dgm:cxn modelId="{F7EF2785-A95A-43E4-B589-5AD6A588546C}" type="presOf" srcId="{1C803873-3298-47B9-8424-EAA0A13C9D2E}" destId="{E98C47B9-4943-42FB-A046-48FA246A7A54}" srcOrd="0" destOrd="0" presId="urn:microsoft.com/office/officeart/2005/8/layout/process1"/>
    <dgm:cxn modelId="{CB0640EF-ABE2-4DE4-9DBC-1B4FE598C8B0}" type="presOf" srcId="{215F02A4-73BA-4A46-B790-D8D688962703}" destId="{D4656D07-6522-4DC6-AECF-89F0FFD74699}" srcOrd="1" destOrd="0" presId="urn:microsoft.com/office/officeart/2005/8/layout/process1"/>
    <dgm:cxn modelId="{1EAE0D74-E12A-4B3E-A06B-B5125EB54B70}" srcId="{2E1D3E25-60A8-453D-BA15-73EC9FD175E6}" destId="{C118CCE1-7188-4E29-A86D-4AD4DFE1ABB4}" srcOrd="1" destOrd="0" parTransId="{32B62194-04C7-4B2C-A877-6B9B9A3C3C1D}" sibTransId="{1C803873-3298-47B9-8424-EAA0A13C9D2E}"/>
    <dgm:cxn modelId="{A68CA841-A3FC-406B-B916-2205332DCDD0}" type="presOf" srcId="{C118CCE1-7188-4E29-A86D-4AD4DFE1ABB4}" destId="{15BA4995-DBF3-4F6A-9E00-87A59714E9D6}" srcOrd="0" destOrd="0" presId="urn:microsoft.com/office/officeart/2005/8/layout/process1"/>
    <dgm:cxn modelId="{AFC9DD6A-75B3-4321-BC4A-482FA7455E52}" type="presOf" srcId="{2E1D3E25-60A8-453D-BA15-73EC9FD175E6}" destId="{D4773699-D206-4DF6-AD62-E35A3270ECAC}" srcOrd="0" destOrd="0" presId="urn:microsoft.com/office/officeart/2005/8/layout/process1"/>
    <dgm:cxn modelId="{A8E19256-A5D4-4F53-8D7A-AD3BD1BB417E}" type="presOf" srcId="{215F02A4-73BA-4A46-B790-D8D688962703}" destId="{3325544A-4813-40E7-9F72-2B71963A2635}" srcOrd="0" destOrd="0" presId="urn:microsoft.com/office/officeart/2005/8/layout/process1"/>
    <dgm:cxn modelId="{5C2C0FE3-4BB1-422B-8044-B22B44736255}" srcId="{C118CCE1-7188-4E29-A86D-4AD4DFE1ABB4}" destId="{B7EAA1B9-B2A3-48EC-9F4E-375073670FBA}" srcOrd="0" destOrd="0" parTransId="{C68D8F65-605D-4A19-A0F5-46A75EC36297}" sibTransId="{52D1967E-A5A1-4953-8773-8FA508E3AC4D}"/>
    <dgm:cxn modelId="{DF90B434-B837-4762-84C7-4C3AE0DC2DDB}" type="presOf" srcId="{D2067C77-1617-4446-9490-D6492353F15A}" destId="{BDF033D0-5CCE-4F1E-8BF2-B79F64AFC3D0}" srcOrd="0" destOrd="1" presId="urn:microsoft.com/office/officeart/2005/8/layout/process1"/>
    <dgm:cxn modelId="{0FFDA54E-3EAD-403F-977D-F450C5952A36}" type="presOf" srcId="{915C1B73-CC57-496B-8DC4-6FCBF08EFA9B}" destId="{BDF033D0-5CCE-4F1E-8BF2-B79F64AFC3D0}" srcOrd="0" destOrd="0" presId="urn:microsoft.com/office/officeart/2005/8/layout/process1"/>
    <dgm:cxn modelId="{C615C17D-B1DA-4358-BE4A-73335F5B12D5}" srcId="{915C1B73-CC57-496B-8DC4-6FCBF08EFA9B}" destId="{D2067C77-1617-4446-9490-D6492353F15A}" srcOrd="0" destOrd="0" parTransId="{87CFB4F5-A9DD-4758-87C8-05ECD9C689FA}" sibTransId="{90470A7D-C143-44FD-8664-C0115671B29A}"/>
    <dgm:cxn modelId="{A9008F37-D8C9-4240-B398-81AD8DDB6BA3}" type="presOf" srcId="{1C803873-3298-47B9-8424-EAA0A13C9D2E}" destId="{DA90E6FB-4BED-4D21-83EE-419A0492056A}" srcOrd="1" destOrd="0" presId="urn:microsoft.com/office/officeart/2005/8/layout/process1"/>
    <dgm:cxn modelId="{0764BE10-E257-4D3C-93EA-332EDD484418}" type="presOf" srcId="{B7EAA1B9-B2A3-48EC-9F4E-375073670FBA}" destId="{15BA4995-DBF3-4F6A-9E00-87A59714E9D6}" srcOrd="0" destOrd="1" presId="urn:microsoft.com/office/officeart/2005/8/layout/process1"/>
    <dgm:cxn modelId="{50972B56-6C8F-4325-B98A-F40481C7869C}" type="presOf" srcId="{21C32782-74BA-4415-ADC4-707C51F8BED7}" destId="{5B8FA6CE-94D7-481B-9A7D-3060D3BC74E2}" srcOrd="0" destOrd="0" presId="urn:microsoft.com/office/officeart/2005/8/layout/process1"/>
    <dgm:cxn modelId="{395A4FDE-9987-40AB-BEF7-6A710E5A05C2}" srcId="{2E1D3E25-60A8-453D-BA15-73EC9FD175E6}" destId="{21C32782-74BA-4415-ADC4-707C51F8BED7}" srcOrd="0" destOrd="0" parTransId="{8F45A859-D244-437B-A10B-BF92C89CC0D1}" sibTransId="{215F02A4-73BA-4A46-B790-D8D688962703}"/>
    <dgm:cxn modelId="{6A179176-DDE3-4F1C-9016-31F1538EB73F}" type="presParOf" srcId="{D4773699-D206-4DF6-AD62-E35A3270ECAC}" destId="{5B8FA6CE-94D7-481B-9A7D-3060D3BC74E2}" srcOrd="0" destOrd="0" presId="urn:microsoft.com/office/officeart/2005/8/layout/process1"/>
    <dgm:cxn modelId="{F4711923-AAAA-4E2D-BD04-F0191F17BBD1}" type="presParOf" srcId="{D4773699-D206-4DF6-AD62-E35A3270ECAC}" destId="{3325544A-4813-40E7-9F72-2B71963A2635}" srcOrd="1" destOrd="0" presId="urn:microsoft.com/office/officeart/2005/8/layout/process1"/>
    <dgm:cxn modelId="{73850C02-D408-4504-9848-8472A8718555}" type="presParOf" srcId="{3325544A-4813-40E7-9F72-2B71963A2635}" destId="{D4656D07-6522-4DC6-AECF-89F0FFD74699}" srcOrd="0" destOrd="0" presId="urn:microsoft.com/office/officeart/2005/8/layout/process1"/>
    <dgm:cxn modelId="{500DF2C1-EF33-4C42-A39B-64BBDC77417E}" type="presParOf" srcId="{D4773699-D206-4DF6-AD62-E35A3270ECAC}" destId="{15BA4995-DBF3-4F6A-9E00-87A59714E9D6}" srcOrd="2" destOrd="0" presId="urn:microsoft.com/office/officeart/2005/8/layout/process1"/>
    <dgm:cxn modelId="{126F7B0C-8F23-4F2F-99FC-23D336B87F98}" type="presParOf" srcId="{D4773699-D206-4DF6-AD62-E35A3270ECAC}" destId="{E98C47B9-4943-42FB-A046-48FA246A7A54}" srcOrd="3" destOrd="0" presId="urn:microsoft.com/office/officeart/2005/8/layout/process1"/>
    <dgm:cxn modelId="{C3F24F87-3623-4C45-82B1-255CF68E9C4E}" type="presParOf" srcId="{E98C47B9-4943-42FB-A046-48FA246A7A54}" destId="{DA90E6FB-4BED-4D21-83EE-419A0492056A}" srcOrd="0" destOrd="0" presId="urn:microsoft.com/office/officeart/2005/8/layout/process1"/>
    <dgm:cxn modelId="{9E5E20C2-7FC9-47BE-A833-0DE5AA5B98D1}" type="presParOf" srcId="{D4773699-D206-4DF6-AD62-E35A3270ECAC}" destId="{BDF033D0-5CCE-4F1E-8BF2-B79F64AFC3D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33A1B0-E8BF-4426-969B-9A176475E39D}" type="doc">
      <dgm:prSet loTypeId="urn:microsoft.com/office/officeart/2005/8/layout/h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1B38A05-F53E-4917-9CFE-C957C0C696DB}">
      <dgm:prSet phldrT="[Text]"/>
      <dgm:spPr/>
      <dgm:t>
        <a:bodyPr/>
        <a:lstStyle/>
        <a:p>
          <a:r>
            <a:rPr lang="hr-HR" b="1" dirty="0" smtClean="0"/>
            <a:t>priprema natječaja i provedba ugovora</a:t>
          </a:r>
          <a:endParaRPr lang="hr-HR" b="1" dirty="0"/>
        </a:p>
      </dgm:t>
    </dgm:pt>
    <dgm:pt modelId="{A718B18E-5D7D-417C-AF38-5EB28040D87A}" type="parTrans" cxnId="{5F38FC35-37F3-4458-ADE6-F669EFE412D6}">
      <dgm:prSet/>
      <dgm:spPr/>
      <dgm:t>
        <a:bodyPr/>
        <a:lstStyle/>
        <a:p>
          <a:endParaRPr lang="hr-HR"/>
        </a:p>
      </dgm:t>
    </dgm:pt>
    <dgm:pt modelId="{B39F2B80-39A2-41D5-9BD9-BE710F8C311E}" type="sibTrans" cxnId="{5F38FC35-37F3-4458-ADE6-F669EFE412D6}">
      <dgm:prSet/>
      <dgm:spPr/>
      <dgm:t>
        <a:bodyPr/>
        <a:lstStyle/>
        <a:p>
          <a:endParaRPr lang="hr-HR"/>
        </a:p>
      </dgm:t>
    </dgm:pt>
    <dgm:pt modelId="{ED1206F0-027E-4912-A2C0-AD2015DA19F6}">
      <dgm:prSet phldrT="[Text]" custT="1"/>
      <dgm:spPr/>
      <dgm:t>
        <a:bodyPr/>
        <a:lstStyle/>
        <a:p>
          <a:r>
            <a:rPr lang="hr-HR" sz="1400" dirty="0" smtClean="0"/>
            <a:t>Priprema natječaja u suradnji sa PT1</a:t>
          </a:r>
          <a:endParaRPr lang="hr-HR" sz="1400" dirty="0"/>
        </a:p>
      </dgm:t>
    </dgm:pt>
    <dgm:pt modelId="{7E960DC9-C648-4CCC-8237-46A4F8A77344}" type="parTrans" cxnId="{CFC22F71-7F04-450D-9D42-C3A1616DB311}">
      <dgm:prSet/>
      <dgm:spPr/>
      <dgm:t>
        <a:bodyPr/>
        <a:lstStyle/>
        <a:p>
          <a:endParaRPr lang="hr-HR"/>
        </a:p>
      </dgm:t>
    </dgm:pt>
    <dgm:pt modelId="{914F7FD5-727C-4FB3-815B-53623ABFFC1D}" type="sibTrans" cxnId="{CFC22F71-7F04-450D-9D42-C3A1616DB311}">
      <dgm:prSet/>
      <dgm:spPr/>
      <dgm:t>
        <a:bodyPr/>
        <a:lstStyle/>
        <a:p>
          <a:endParaRPr lang="hr-HR"/>
        </a:p>
      </dgm:t>
    </dgm:pt>
    <dgm:pt modelId="{96043343-6E5D-484F-9F09-E6BF6C85399C}">
      <dgm:prSet phldrT="[Text]" custT="1"/>
      <dgm:spPr/>
      <dgm:t>
        <a:bodyPr/>
        <a:lstStyle/>
        <a:p>
          <a:r>
            <a:rPr lang="hr-HR" sz="1400" dirty="0" smtClean="0"/>
            <a:t>Praćenje provedbe projekta (voditelji projekata)</a:t>
          </a:r>
          <a:endParaRPr lang="hr-HR" sz="1400" dirty="0"/>
        </a:p>
      </dgm:t>
    </dgm:pt>
    <dgm:pt modelId="{43D90258-51D8-4F63-AFD4-CA1C35B7D36A}" type="parTrans" cxnId="{6E826B3C-79FB-478D-86CE-4140BBA4D4A9}">
      <dgm:prSet/>
      <dgm:spPr/>
      <dgm:t>
        <a:bodyPr/>
        <a:lstStyle/>
        <a:p>
          <a:endParaRPr lang="hr-HR"/>
        </a:p>
      </dgm:t>
    </dgm:pt>
    <dgm:pt modelId="{95631C8C-D039-4A4A-9322-6C654C035F9C}" type="sibTrans" cxnId="{6E826B3C-79FB-478D-86CE-4140BBA4D4A9}">
      <dgm:prSet/>
      <dgm:spPr/>
      <dgm:t>
        <a:bodyPr/>
        <a:lstStyle/>
        <a:p>
          <a:endParaRPr lang="hr-HR"/>
        </a:p>
      </dgm:t>
    </dgm:pt>
    <dgm:pt modelId="{AFAB1D55-25CD-49D8-9D03-CF40F7DC21AE}">
      <dgm:prSet phldrT="[Text]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hr-HR" b="1" dirty="0" smtClean="0"/>
            <a:t>ugovaranje</a:t>
          </a:r>
          <a:endParaRPr lang="hr-HR" b="1" dirty="0"/>
        </a:p>
      </dgm:t>
    </dgm:pt>
    <dgm:pt modelId="{357F09D2-728C-4E81-BD04-EED0BB279308}" type="parTrans" cxnId="{E6CDD37C-A8E6-4E29-9D5A-0D9457B4F3AE}">
      <dgm:prSet/>
      <dgm:spPr/>
      <dgm:t>
        <a:bodyPr/>
        <a:lstStyle/>
        <a:p>
          <a:endParaRPr lang="hr-HR"/>
        </a:p>
      </dgm:t>
    </dgm:pt>
    <dgm:pt modelId="{1EA056F6-7639-4362-AAEA-98B3ECE68ECC}" type="sibTrans" cxnId="{E6CDD37C-A8E6-4E29-9D5A-0D9457B4F3AE}">
      <dgm:prSet/>
      <dgm:spPr/>
      <dgm:t>
        <a:bodyPr/>
        <a:lstStyle/>
        <a:p>
          <a:endParaRPr lang="hr-HR"/>
        </a:p>
      </dgm:t>
    </dgm:pt>
    <dgm:pt modelId="{4E383B57-23E9-4C57-A918-BBD63BD54EF9}">
      <dgm:prSet phldrT="[Text]" custT="1"/>
      <dgm:spPr/>
      <dgm:t>
        <a:bodyPr/>
        <a:lstStyle/>
        <a:p>
          <a:r>
            <a:rPr lang="hr-HR" sz="1400" dirty="0" smtClean="0"/>
            <a:t>Provedba natječajnog postupka (od zaprimanja, evaluacije do pripreme ugovora) </a:t>
          </a:r>
          <a:endParaRPr lang="hr-HR" sz="1400" dirty="0"/>
        </a:p>
      </dgm:t>
    </dgm:pt>
    <dgm:pt modelId="{7EB5248E-DB5A-40C8-8BE9-D6EA8B989DDD}" type="parTrans" cxnId="{3092FEF1-26F8-42F5-BE3B-2F6567C5341B}">
      <dgm:prSet/>
      <dgm:spPr/>
      <dgm:t>
        <a:bodyPr/>
        <a:lstStyle/>
        <a:p>
          <a:endParaRPr lang="hr-HR"/>
        </a:p>
      </dgm:t>
    </dgm:pt>
    <dgm:pt modelId="{D1C2B1C9-3C58-4BD3-996E-ECBE9BBC147F}" type="sibTrans" cxnId="{3092FEF1-26F8-42F5-BE3B-2F6567C5341B}">
      <dgm:prSet/>
      <dgm:spPr/>
      <dgm:t>
        <a:bodyPr/>
        <a:lstStyle/>
        <a:p>
          <a:endParaRPr lang="hr-HR"/>
        </a:p>
      </dgm:t>
    </dgm:pt>
    <dgm:pt modelId="{DC28F5F3-3451-4CED-A338-60881D27AC1E}">
      <dgm:prSet phldrT="[Text]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hr-HR" b="1" smtClean="0"/>
            <a:t>financije</a:t>
          </a:r>
          <a:endParaRPr lang="hr-HR" b="1" dirty="0"/>
        </a:p>
      </dgm:t>
    </dgm:pt>
    <dgm:pt modelId="{D1FAD530-C28D-4AD8-9DD4-C9E79660D765}" type="parTrans" cxnId="{9C52EB0B-C8A2-4B62-9893-9E0DF5C39F4B}">
      <dgm:prSet/>
      <dgm:spPr/>
      <dgm:t>
        <a:bodyPr/>
        <a:lstStyle/>
        <a:p>
          <a:endParaRPr lang="hr-HR"/>
        </a:p>
      </dgm:t>
    </dgm:pt>
    <dgm:pt modelId="{43D80ECC-D11F-458D-B1C9-2080840FA748}" type="sibTrans" cxnId="{9C52EB0B-C8A2-4B62-9893-9E0DF5C39F4B}">
      <dgm:prSet/>
      <dgm:spPr/>
      <dgm:t>
        <a:bodyPr/>
        <a:lstStyle/>
        <a:p>
          <a:endParaRPr lang="hr-HR"/>
        </a:p>
      </dgm:t>
    </dgm:pt>
    <dgm:pt modelId="{F259CC99-BF06-428E-9A10-E964686EB15B}">
      <dgm:prSet phldrT="[Text]" custT="1"/>
      <dgm:spPr/>
      <dgm:t>
        <a:bodyPr/>
        <a:lstStyle/>
        <a:p>
          <a:r>
            <a:rPr lang="hr-HR" sz="1400" dirty="0" smtClean="0"/>
            <a:t>Financijske provjere izdataka na projektima u provedbi</a:t>
          </a:r>
          <a:endParaRPr lang="hr-HR" sz="1400" dirty="0"/>
        </a:p>
      </dgm:t>
    </dgm:pt>
    <dgm:pt modelId="{8B339B60-36F3-4584-BE78-02D36A989DCB}" type="parTrans" cxnId="{2BD7A6CC-1230-4314-9801-83482E4927A2}">
      <dgm:prSet/>
      <dgm:spPr/>
      <dgm:t>
        <a:bodyPr/>
        <a:lstStyle/>
        <a:p>
          <a:endParaRPr lang="hr-HR"/>
        </a:p>
      </dgm:t>
    </dgm:pt>
    <dgm:pt modelId="{8A503AE3-0EC7-4810-AD9D-DB916E6B9554}" type="sibTrans" cxnId="{2BD7A6CC-1230-4314-9801-83482E4927A2}">
      <dgm:prSet/>
      <dgm:spPr/>
      <dgm:t>
        <a:bodyPr/>
        <a:lstStyle/>
        <a:p>
          <a:endParaRPr lang="hr-HR"/>
        </a:p>
      </dgm:t>
    </dgm:pt>
    <dgm:pt modelId="{C4380C55-C1D1-471F-B92E-CFABDC2BFF72}">
      <dgm:prSet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hr-HR" b="1" dirty="0" smtClean="0"/>
            <a:t>interna kontrola kvalitete</a:t>
          </a:r>
          <a:endParaRPr lang="hr-HR" b="1" dirty="0"/>
        </a:p>
      </dgm:t>
    </dgm:pt>
    <dgm:pt modelId="{B3601F7F-CFE2-46C6-82D8-1D3FEA05CDF8}" type="parTrans" cxnId="{AEF5AC92-678F-44D3-A7C5-0204AAE4EAAE}">
      <dgm:prSet/>
      <dgm:spPr/>
      <dgm:t>
        <a:bodyPr/>
        <a:lstStyle/>
        <a:p>
          <a:endParaRPr lang="hr-HR"/>
        </a:p>
      </dgm:t>
    </dgm:pt>
    <dgm:pt modelId="{E6A2F779-E71C-482E-8AC6-7AB954053230}" type="sibTrans" cxnId="{AEF5AC92-678F-44D3-A7C5-0204AAE4EAAE}">
      <dgm:prSet/>
      <dgm:spPr/>
      <dgm:t>
        <a:bodyPr/>
        <a:lstStyle/>
        <a:p>
          <a:endParaRPr lang="hr-HR"/>
        </a:p>
      </dgm:t>
    </dgm:pt>
    <dgm:pt modelId="{51CB2A9F-B0A7-4B1B-9927-BC690F8B6065}">
      <dgm:prSet/>
      <dgm:spPr/>
      <dgm:t>
        <a:bodyPr/>
        <a:lstStyle/>
        <a:p>
          <a:r>
            <a:rPr lang="hr-HR" dirty="0" smtClean="0"/>
            <a:t>Kontrola kvalitete dokumenata</a:t>
          </a:r>
          <a:endParaRPr lang="hr-HR" dirty="0"/>
        </a:p>
      </dgm:t>
    </dgm:pt>
    <dgm:pt modelId="{510F131E-2494-4FC5-91F1-0AD06817C7AE}" type="parTrans" cxnId="{C59D51EC-E4B9-4A77-AE38-7C57D062BD0B}">
      <dgm:prSet/>
      <dgm:spPr/>
      <dgm:t>
        <a:bodyPr/>
        <a:lstStyle/>
        <a:p>
          <a:endParaRPr lang="hr-HR"/>
        </a:p>
      </dgm:t>
    </dgm:pt>
    <dgm:pt modelId="{2B1EE0AD-5781-4258-82CE-B3ACBB73C218}" type="sibTrans" cxnId="{C59D51EC-E4B9-4A77-AE38-7C57D062BD0B}">
      <dgm:prSet/>
      <dgm:spPr/>
      <dgm:t>
        <a:bodyPr/>
        <a:lstStyle/>
        <a:p>
          <a:endParaRPr lang="hr-HR"/>
        </a:p>
      </dgm:t>
    </dgm:pt>
    <dgm:pt modelId="{471B096C-0B74-48E0-9895-7CC890BD9B05}">
      <dgm:prSet phldrT="[Text]" custT="1"/>
      <dgm:spPr/>
      <dgm:t>
        <a:bodyPr/>
        <a:lstStyle/>
        <a:p>
          <a:r>
            <a:rPr lang="hr-HR" sz="1400" dirty="0" smtClean="0"/>
            <a:t>Informativne i provedbene radionice za korisnike</a:t>
          </a:r>
          <a:endParaRPr lang="hr-HR" sz="1400" dirty="0"/>
        </a:p>
      </dgm:t>
    </dgm:pt>
    <dgm:pt modelId="{A99117B7-64C5-499D-AC97-48CD87D9DEBC}" type="parTrans" cxnId="{E8758DF1-6E8D-4827-811C-8B02E7600307}">
      <dgm:prSet/>
      <dgm:spPr/>
      <dgm:t>
        <a:bodyPr/>
        <a:lstStyle/>
        <a:p>
          <a:endParaRPr lang="hr-HR"/>
        </a:p>
      </dgm:t>
    </dgm:pt>
    <dgm:pt modelId="{F0326B0A-B704-4F3B-B8ED-AD9BE9E8D9B0}" type="sibTrans" cxnId="{E8758DF1-6E8D-4827-811C-8B02E7600307}">
      <dgm:prSet/>
      <dgm:spPr/>
      <dgm:t>
        <a:bodyPr/>
        <a:lstStyle/>
        <a:p>
          <a:endParaRPr lang="hr-HR"/>
        </a:p>
      </dgm:t>
    </dgm:pt>
    <dgm:pt modelId="{2653B661-F073-4EA2-9435-B93BB6E895AB}">
      <dgm:prSet/>
      <dgm:spPr/>
      <dgm:t>
        <a:bodyPr/>
        <a:lstStyle/>
        <a:p>
          <a:r>
            <a:rPr lang="hr-HR" dirty="0" smtClean="0"/>
            <a:t>Terenske provjere projekata na licu mjesta</a:t>
          </a:r>
          <a:endParaRPr lang="hr-HR" dirty="0"/>
        </a:p>
      </dgm:t>
    </dgm:pt>
    <dgm:pt modelId="{D520614E-0693-4071-9905-7CBF2A9FE580}" type="parTrans" cxnId="{8421326E-C3A1-4A4B-BBC7-1BE89BFA0CEB}">
      <dgm:prSet/>
      <dgm:spPr/>
      <dgm:t>
        <a:bodyPr/>
        <a:lstStyle/>
        <a:p>
          <a:endParaRPr lang="hr-HR"/>
        </a:p>
      </dgm:t>
    </dgm:pt>
    <dgm:pt modelId="{DBE59F1C-369E-4FB6-A12D-D3906A9C6015}" type="sibTrans" cxnId="{8421326E-C3A1-4A4B-BBC7-1BE89BFA0CEB}">
      <dgm:prSet/>
      <dgm:spPr/>
      <dgm:t>
        <a:bodyPr/>
        <a:lstStyle/>
        <a:p>
          <a:endParaRPr lang="hr-HR"/>
        </a:p>
      </dgm:t>
    </dgm:pt>
    <dgm:pt modelId="{0EC82148-8A15-4DC1-96B4-3BB75848F926}">
      <dgm:prSet phldrT="[Text]" custT="1"/>
      <dgm:spPr/>
      <dgm:t>
        <a:bodyPr/>
        <a:lstStyle/>
        <a:p>
          <a:endParaRPr lang="hr-HR" sz="1400" dirty="0"/>
        </a:p>
      </dgm:t>
    </dgm:pt>
    <dgm:pt modelId="{75143490-4960-47E9-B052-FF5E6CEE7E54}" type="parTrans" cxnId="{D3D85D52-8D30-4CE1-8473-030870CC370F}">
      <dgm:prSet/>
      <dgm:spPr/>
      <dgm:t>
        <a:bodyPr/>
        <a:lstStyle/>
        <a:p>
          <a:endParaRPr lang="hr-HR"/>
        </a:p>
      </dgm:t>
    </dgm:pt>
    <dgm:pt modelId="{C2821B37-E41B-4113-8654-DBB40B78D0FF}" type="sibTrans" cxnId="{D3D85D52-8D30-4CE1-8473-030870CC370F}">
      <dgm:prSet/>
      <dgm:spPr/>
      <dgm:t>
        <a:bodyPr/>
        <a:lstStyle/>
        <a:p>
          <a:endParaRPr lang="hr-HR"/>
        </a:p>
      </dgm:t>
    </dgm:pt>
    <dgm:pt modelId="{3C78384A-8050-4AD2-9EDB-CD734246957F}" type="pres">
      <dgm:prSet presAssocID="{6D33A1B0-E8BF-4426-969B-9A176475E3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48BAA3C-C976-4B24-8C30-E1162A715910}" type="pres">
      <dgm:prSet presAssocID="{6D33A1B0-E8BF-4426-969B-9A176475E39D}" presName="tSp" presStyleCnt="0"/>
      <dgm:spPr/>
    </dgm:pt>
    <dgm:pt modelId="{42D103B8-83D6-484C-9033-8995D1B96B61}" type="pres">
      <dgm:prSet presAssocID="{6D33A1B0-E8BF-4426-969B-9A176475E39D}" presName="bSp" presStyleCnt="0"/>
      <dgm:spPr/>
    </dgm:pt>
    <dgm:pt modelId="{B4623111-E173-4D42-AED8-6ABD307B345A}" type="pres">
      <dgm:prSet presAssocID="{6D33A1B0-E8BF-4426-969B-9A176475E39D}" presName="process" presStyleCnt="0"/>
      <dgm:spPr/>
    </dgm:pt>
    <dgm:pt modelId="{C869CEDD-0BCE-42B4-A052-952E59EEE1F2}" type="pres">
      <dgm:prSet presAssocID="{B1B38A05-F53E-4917-9CFE-C957C0C696DB}" presName="composite1" presStyleCnt="0"/>
      <dgm:spPr/>
    </dgm:pt>
    <dgm:pt modelId="{F329BC0A-5020-45B7-9B1B-D487CD9D0B80}" type="pres">
      <dgm:prSet presAssocID="{B1B38A05-F53E-4917-9CFE-C957C0C696DB}" presName="dummyNode1" presStyleLbl="node1" presStyleIdx="0" presStyleCnt="4"/>
      <dgm:spPr/>
    </dgm:pt>
    <dgm:pt modelId="{ADF742EF-9402-4726-BB03-42BEAB5D26D4}" type="pres">
      <dgm:prSet presAssocID="{B1B38A05-F53E-4917-9CFE-C957C0C696DB}" presName="childNode1" presStyleLbl="bgAcc1" presStyleIdx="0" presStyleCnt="4" custScaleX="109779" custScaleY="161491" custLinFactNeighborX="15631" custLinFactNeighborY="-4589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074A52-7091-468B-9181-89C5CFC10F0F}" type="pres">
      <dgm:prSet presAssocID="{B1B38A05-F53E-4917-9CFE-C957C0C696D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0FAB9C-531C-40FB-BF0B-892CA4FD05D4}" type="pres">
      <dgm:prSet presAssocID="{B1B38A05-F53E-4917-9CFE-C957C0C696D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8468D0-C98B-40E8-82BD-991EB4F12BCE}" type="pres">
      <dgm:prSet presAssocID="{B1B38A05-F53E-4917-9CFE-C957C0C696DB}" presName="connSite1" presStyleCnt="0"/>
      <dgm:spPr/>
    </dgm:pt>
    <dgm:pt modelId="{44A69595-2088-4E27-A62B-EC01EB0C511E}" type="pres">
      <dgm:prSet presAssocID="{B39F2B80-39A2-41D5-9BD9-BE710F8C311E}" presName="Name9" presStyleLbl="sibTrans2D1" presStyleIdx="0" presStyleCnt="3" custLinFactNeighborX="-8172" custLinFactNeighborY="11441"/>
      <dgm:spPr/>
      <dgm:t>
        <a:bodyPr/>
        <a:lstStyle/>
        <a:p>
          <a:endParaRPr lang="hr-HR"/>
        </a:p>
      </dgm:t>
    </dgm:pt>
    <dgm:pt modelId="{FF05EDF6-1358-434E-8922-C50873704749}" type="pres">
      <dgm:prSet presAssocID="{AFAB1D55-25CD-49D8-9D03-CF40F7DC21AE}" presName="composite2" presStyleCnt="0"/>
      <dgm:spPr/>
    </dgm:pt>
    <dgm:pt modelId="{AB11EDC6-A662-412A-B83F-F27D84CE23C2}" type="pres">
      <dgm:prSet presAssocID="{AFAB1D55-25CD-49D8-9D03-CF40F7DC21AE}" presName="dummyNode2" presStyleLbl="node1" presStyleIdx="0" presStyleCnt="4"/>
      <dgm:spPr/>
    </dgm:pt>
    <dgm:pt modelId="{7AD45CB2-61E7-44EA-80C9-B6E229AA6F59}" type="pres">
      <dgm:prSet presAssocID="{AFAB1D55-25CD-49D8-9D03-CF40F7DC21AE}" presName="childNode2" presStyleLbl="bgAcc1" presStyleIdx="1" presStyleCnt="4" custScaleY="162080" custLinFactNeighborX="9354" custLinFactNeighborY="141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93365B-7995-4024-ABC1-C1646281CD2B}" type="pres">
      <dgm:prSet presAssocID="{AFAB1D55-25CD-49D8-9D03-CF40F7DC21AE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0660F8-297C-44EE-8BAD-C5B9EE541B89}" type="pres">
      <dgm:prSet presAssocID="{AFAB1D55-25CD-49D8-9D03-CF40F7DC21AE}" presName="parentNode2" presStyleLbl="node1" presStyleIdx="1" presStyleCnt="4" custLinFactNeighborX="-9830" custLinFactNeighborY="-5466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5BCC12-36F3-48B3-84A9-42806E423398}" type="pres">
      <dgm:prSet presAssocID="{AFAB1D55-25CD-49D8-9D03-CF40F7DC21AE}" presName="connSite2" presStyleCnt="0"/>
      <dgm:spPr/>
    </dgm:pt>
    <dgm:pt modelId="{08838D66-D8E4-40BA-9B33-B4174D12DD06}" type="pres">
      <dgm:prSet presAssocID="{1EA056F6-7639-4362-AAEA-98B3ECE68ECC}" presName="Name18" presStyleLbl="sibTrans2D1" presStyleIdx="1" presStyleCnt="3" custLinFactNeighborX="9506" custLinFactNeighborY="-5325"/>
      <dgm:spPr/>
      <dgm:t>
        <a:bodyPr/>
        <a:lstStyle/>
        <a:p>
          <a:endParaRPr lang="hr-HR"/>
        </a:p>
      </dgm:t>
    </dgm:pt>
    <dgm:pt modelId="{E779CEEA-07CC-4121-B73C-465C16690CDC}" type="pres">
      <dgm:prSet presAssocID="{DC28F5F3-3451-4CED-A338-60881D27AC1E}" presName="composite1" presStyleCnt="0"/>
      <dgm:spPr/>
    </dgm:pt>
    <dgm:pt modelId="{55468779-23DB-4A8F-A4A7-9081EBE271BC}" type="pres">
      <dgm:prSet presAssocID="{DC28F5F3-3451-4CED-A338-60881D27AC1E}" presName="dummyNode1" presStyleLbl="node1" presStyleIdx="1" presStyleCnt="4"/>
      <dgm:spPr/>
    </dgm:pt>
    <dgm:pt modelId="{15B4F2A0-1684-4818-88A8-E9A639BE1232}" type="pres">
      <dgm:prSet presAssocID="{DC28F5F3-3451-4CED-A338-60881D27AC1E}" presName="childNode1" presStyleLbl="bgAcc1" presStyleIdx="2" presStyleCnt="4" custLinFactNeighborX="3507" custLinFactNeighborY="-496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D64F5E-398F-4F61-945C-A1F20B2A7A27}" type="pres">
      <dgm:prSet presAssocID="{DC28F5F3-3451-4CED-A338-60881D27AC1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761DD0-4101-4967-9541-314E6C3DDBAD}" type="pres">
      <dgm:prSet presAssocID="{DC28F5F3-3451-4CED-A338-60881D27AC1E}" presName="parentNode1" presStyleLbl="node1" presStyleIdx="2" presStyleCnt="4" custLinFactNeighborX="-1315" custLinFactNeighborY="5954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7FC2BD-D835-4A8D-930E-408022B6D94C}" type="pres">
      <dgm:prSet presAssocID="{DC28F5F3-3451-4CED-A338-60881D27AC1E}" presName="connSite1" presStyleCnt="0"/>
      <dgm:spPr/>
    </dgm:pt>
    <dgm:pt modelId="{00110BCA-AC3E-4D3B-A60D-A7474C7E9149}" type="pres">
      <dgm:prSet presAssocID="{43D80ECC-D11F-458D-B1C9-2080840FA748}" presName="Name9" presStyleLbl="sibTrans2D1" presStyleIdx="2" presStyleCnt="3"/>
      <dgm:spPr/>
      <dgm:t>
        <a:bodyPr/>
        <a:lstStyle/>
        <a:p>
          <a:endParaRPr lang="hr-HR"/>
        </a:p>
      </dgm:t>
    </dgm:pt>
    <dgm:pt modelId="{D12144A2-5F8E-474D-9EFB-A07244CB240F}" type="pres">
      <dgm:prSet presAssocID="{C4380C55-C1D1-471F-B92E-CFABDC2BFF72}" presName="composite2" presStyleCnt="0"/>
      <dgm:spPr/>
    </dgm:pt>
    <dgm:pt modelId="{6831D61C-1CDC-42CB-A7B1-21FD8BD5B5C1}" type="pres">
      <dgm:prSet presAssocID="{C4380C55-C1D1-471F-B92E-CFABDC2BFF72}" presName="dummyNode2" presStyleLbl="node1" presStyleIdx="2" presStyleCnt="4"/>
      <dgm:spPr/>
    </dgm:pt>
    <dgm:pt modelId="{1CAC85DB-F97F-4018-BF07-7426865FD23C}" type="pres">
      <dgm:prSet presAssocID="{C4380C55-C1D1-471F-B92E-CFABDC2BFF72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AF5C14-58F4-4DBA-AEB7-539B2D24C7BB}" type="pres">
      <dgm:prSet presAssocID="{C4380C55-C1D1-471F-B92E-CFABDC2BFF72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587D36-42D2-4BBB-8BDA-798B11EBF4B1}" type="pres">
      <dgm:prSet presAssocID="{C4380C55-C1D1-471F-B92E-CFABDC2BFF72}" presName="parentNode2" presStyleLbl="node1" presStyleIdx="3" presStyleCnt="4" custLinFactNeighborX="-5919" custLinFactNeighborY="-215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3E7AE1-DC1E-45BF-910D-F985257C37D2}" type="pres">
      <dgm:prSet presAssocID="{C4380C55-C1D1-471F-B92E-CFABDC2BFF72}" presName="connSite2" presStyleCnt="0"/>
      <dgm:spPr/>
    </dgm:pt>
  </dgm:ptLst>
  <dgm:cxnLst>
    <dgm:cxn modelId="{D3D85D52-8D30-4CE1-8473-030870CC370F}" srcId="{DC28F5F3-3451-4CED-A338-60881D27AC1E}" destId="{0EC82148-8A15-4DC1-96B4-3BB75848F926}" srcOrd="0" destOrd="0" parTransId="{75143490-4960-47E9-B052-FF5E6CEE7E54}" sibTransId="{C2821B37-E41B-4113-8654-DBB40B78D0FF}"/>
    <dgm:cxn modelId="{24F48D1F-DB55-427C-9DDC-A0614937B595}" type="presOf" srcId="{B39F2B80-39A2-41D5-9BD9-BE710F8C311E}" destId="{44A69595-2088-4E27-A62B-EC01EB0C511E}" srcOrd="0" destOrd="0" presId="urn:microsoft.com/office/officeart/2005/8/layout/hProcess4"/>
    <dgm:cxn modelId="{5F3F2778-B9E8-4863-B60A-5A06288F3F58}" type="presOf" srcId="{ED1206F0-027E-4912-A2C0-AD2015DA19F6}" destId="{45074A52-7091-468B-9181-89C5CFC10F0F}" srcOrd="1" destOrd="0" presId="urn:microsoft.com/office/officeart/2005/8/layout/hProcess4"/>
    <dgm:cxn modelId="{E6CDD37C-A8E6-4E29-9D5A-0D9457B4F3AE}" srcId="{6D33A1B0-E8BF-4426-969B-9A176475E39D}" destId="{AFAB1D55-25CD-49D8-9D03-CF40F7DC21AE}" srcOrd="1" destOrd="0" parTransId="{357F09D2-728C-4E81-BD04-EED0BB279308}" sibTransId="{1EA056F6-7639-4362-AAEA-98B3ECE68ECC}"/>
    <dgm:cxn modelId="{9619D5BC-F7A1-4321-86C4-04B10FDEE186}" type="presOf" srcId="{0EC82148-8A15-4DC1-96B4-3BB75848F926}" destId="{15B4F2A0-1684-4818-88A8-E9A639BE1232}" srcOrd="0" destOrd="0" presId="urn:microsoft.com/office/officeart/2005/8/layout/hProcess4"/>
    <dgm:cxn modelId="{78A7AF6C-89A1-4B49-B9E9-F32310F44B21}" type="presOf" srcId="{51CB2A9F-B0A7-4B1B-9927-BC690F8B6065}" destId="{2EAF5C14-58F4-4DBA-AEB7-539B2D24C7BB}" srcOrd="1" destOrd="0" presId="urn:microsoft.com/office/officeart/2005/8/layout/hProcess4"/>
    <dgm:cxn modelId="{2BD7A6CC-1230-4314-9801-83482E4927A2}" srcId="{DC28F5F3-3451-4CED-A338-60881D27AC1E}" destId="{F259CC99-BF06-428E-9A10-E964686EB15B}" srcOrd="1" destOrd="0" parTransId="{8B339B60-36F3-4584-BE78-02D36A989DCB}" sibTransId="{8A503AE3-0EC7-4810-AD9D-DB916E6B9554}"/>
    <dgm:cxn modelId="{C59D51EC-E4B9-4A77-AE38-7C57D062BD0B}" srcId="{C4380C55-C1D1-471F-B92E-CFABDC2BFF72}" destId="{51CB2A9F-B0A7-4B1B-9927-BC690F8B6065}" srcOrd="0" destOrd="0" parTransId="{510F131E-2494-4FC5-91F1-0AD06817C7AE}" sibTransId="{2B1EE0AD-5781-4258-82CE-B3ACBB73C218}"/>
    <dgm:cxn modelId="{9C52EB0B-C8A2-4B62-9893-9E0DF5C39F4B}" srcId="{6D33A1B0-E8BF-4426-969B-9A176475E39D}" destId="{DC28F5F3-3451-4CED-A338-60881D27AC1E}" srcOrd="2" destOrd="0" parTransId="{D1FAD530-C28D-4AD8-9DD4-C9E79660D765}" sibTransId="{43D80ECC-D11F-458D-B1C9-2080840FA748}"/>
    <dgm:cxn modelId="{D648A545-9DF3-4DC7-9075-599723EF17F8}" type="presOf" srcId="{DC28F5F3-3451-4CED-A338-60881D27AC1E}" destId="{CE761DD0-4101-4967-9541-314E6C3DDBAD}" srcOrd="0" destOrd="0" presId="urn:microsoft.com/office/officeart/2005/8/layout/hProcess4"/>
    <dgm:cxn modelId="{D9C3A832-944B-4423-98D3-ECE977E239FA}" type="presOf" srcId="{471B096C-0B74-48E0-9895-7CC890BD9B05}" destId="{ADF742EF-9402-4726-BB03-42BEAB5D26D4}" srcOrd="0" destOrd="2" presId="urn:microsoft.com/office/officeart/2005/8/layout/hProcess4"/>
    <dgm:cxn modelId="{66EAF0A7-B085-4D84-8AC7-FBC7346F38FD}" type="presOf" srcId="{AFAB1D55-25CD-49D8-9D03-CF40F7DC21AE}" destId="{E10660F8-297C-44EE-8BAD-C5B9EE541B89}" srcOrd="0" destOrd="0" presId="urn:microsoft.com/office/officeart/2005/8/layout/hProcess4"/>
    <dgm:cxn modelId="{BC940A8A-87D3-413C-A242-5EBABB58C82C}" type="presOf" srcId="{4E383B57-23E9-4C57-A918-BBD63BD54EF9}" destId="{7AD45CB2-61E7-44EA-80C9-B6E229AA6F59}" srcOrd="0" destOrd="0" presId="urn:microsoft.com/office/officeart/2005/8/layout/hProcess4"/>
    <dgm:cxn modelId="{5AE60E13-9CB1-4A90-BAA0-4F1B014DCFD8}" type="presOf" srcId="{0EC82148-8A15-4DC1-96B4-3BB75848F926}" destId="{DDD64F5E-398F-4F61-945C-A1F20B2A7A27}" srcOrd="1" destOrd="0" presId="urn:microsoft.com/office/officeart/2005/8/layout/hProcess4"/>
    <dgm:cxn modelId="{D072C72E-D1A8-4F25-8ABE-D3960441C642}" type="presOf" srcId="{43D80ECC-D11F-458D-B1C9-2080840FA748}" destId="{00110BCA-AC3E-4D3B-A60D-A7474C7E9149}" srcOrd="0" destOrd="0" presId="urn:microsoft.com/office/officeart/2005/8/layout/hProcess4"/>
    <dgm:cxn modelId="{AEF5AC92-678F-44D3-A7C5-0204AAE4EAAE}" srcId="{6D33A1B0-E8BF-4426-969B-9A176475E39D}" destId="{C4380C55-C1D1-471F-B92E-CFABDC2BFF72}" srcOrd="3" destOrd="0" parTransId="{B3601F7F-CFE2-46C6-82D8-1D3FEA05CDF8}" sibTransId="{E6A2F779-E71C-482E-8AC6-7AB954053230}"/>
    <dgm:cxn modelId="{4DF78E7A-CB00-4019-990A-1C0918FBD48D}" type="presOf" srcId="{C4380C55-C1D1-471F-B92E-CFABDC2BFF72}" destId="{28587D36-42D2-4BBB-8BDA-798B11EBF4B1}" srcOrd="0" destOrd="0" presId="urn:microsoft.com/office/officeart/2005/8/layout/hProcess4"/>
    <dgm:cxn modelId="{2E055BA3-49EB-4014-8A84-6E5E07618F73}" type="presOf" srcId="{B1B38A05-F53E-4917-9CFE-C957C0C696DB}" destId="{CE0FAB9C-531C-40FB-BF0B-892CA4FD05D4}" srcOrd="0" destOrd="0" presId="urn:microsoft.com/office/officeart/2005/8/layout/hProcess4"/>
    <dgm:cxn modelId="{B229F30A-E299-4761-9AD9-16F90A48831C}" type="presOf" srcId="{96043343-6E5D-484F-9F09-E6BF6C85399C}" destId="{45074A52-7091-468B-9181-89C5CFC10F0F}" srcOrd="1" destOrd="1" presId="urn:microsoft.com/office/officeart/2005/8/layout/hProcess4"/>
    <dgm:cxn modelId="{AF627070-09E3-4C37-AD37-E7C9A68A9153}" type="presOf" srcId="{F259CC99-BF06-428E-9A10-E964686EB15B}" destId="{15B4F2A0-1684-4818-88A8-E9A639BE1232}" srcOrd="0" destOrd="1" presId="urn:microsoft.com/office/officeart/2005/8/layout/hProcess4"/>
    <dgm:cxn modelId="{45A210EE-2177-44B3-B3DC-617573C42449}" type="presOf" srcId="{2653B661-F073-4EA2-9435-B93BB6E895AB}" destId="{2EAF5C14-58F4-4DBA-AEB7-539B2D24C7BB}" srcOrd="1" destOrd="1" presId="urn:microsoft.com/office/officeart/2005/8/layout/hProcess4"/>
    <dgm:cxn modelId="{3092FEF1-26F8-42F5-BE3B-2F6567C5341B}" srcId="{AFAB1D55-25CD-49D8-9D03-CF40F7DC21AE}" destId="{4E383B57-23E9-4C57-A918-BBD63BD54EF9}" srcOrd="0" destOrd="0" parTransId="{7EB5248E-DB5A-40C8-8BE9-D6EA8B989DDD}" sibTransId="{D1C2B1C9-3C58-4BD3-996E-ECBE9BBC147F}"/>
    <dgm:cxn modelId="{19F82D7E-7BD5-424F-8DBB-4487C0AB4A0D}" type="presOf" srcId="{96043343-6E5D-484F-9F09-E6BF6C85399C}" destId="{ADF742EF-9402-4726-BB03-42BEAB5D26D4}" srcOrd="0" destOrd="1" presId="urn:microsoft.com/office/officeart/2005/8/layout/hProcess4"/>
    <dgm:cxn modelId="{5F38FC35-37F3-4458-ADE6-F669EFE412D6}" srcId="{6D33A1B0-E8BF-4426-969B-9A176475E39D}" destId="{B1B38A05-F53E-4917-9CFE-C957C0C696DB}" srcOrd="0" destOrd="0" parTransId="{A718B18E-5D7D-417C-AF38-5EB28040D87A}" sibTransId="{B39F2B80-39A2-41D5-9BD9-BE710F8C311E}"/>
    <dgm:cxn modelId="{09F71D3F-B00A-4DE6-B37F-75889878913F}" type="presOf" srcId="{471B096C-0B74-48E0-9895-7CC890BD9B05}" destId="{45074A52-7091-468B-9181-89C5CFC10F0F}" srcOrd="1" destOrd="2" presId="urn:microsoft.com/office/officeart/2005/8/layout/hProcess4"/>
    <dgm:cxn modelId="{53DE00B8-8C06-4B84-A5C8-C65811DFD442}" type="presOf" srcId="{51CB2A9F-B0A7-4B1B-9927-BC690F8B6065}" destId="{1CAC85DB-F97F-4018-BF07-7426865FD23C}" srcOrd="0" destOrd="0" presId="urn:microsoft.com/office/officeart/2005/8/layout/hProcess4"/>
    <dgm:cxn modelId="{5146710B-45E0-4056-829D-5BDB4F8BA884}" type="presOf" srcId="{F259CC99-BF06-428E-9A10-E964686EB15B}" destId="{DDD64F5E-398F-4F61-945C-A1F20B2A7A27}" srcOrd="1" destOrd="1" presId="urn:microsoft.com/office/officeart/2005/8/layout/hProcess4"/>
    <dgm:cxn modelId="{B76275D9-11CF-4347-9ADE-2F5778936E77}" type="presOf" srcId="{4E383B57-23E9-4C57-A918-BBD63BD54EF9}" destId="{5D93365B-7995-4024-ABC1-C1646281CD2B}" srcOrd="1" destOrd="0" presId="urn:microsoft.com/office/officeart/2005/8/layout/hProcess4"/>
    <dgm:cxn modelId="{E8758DF1-6E8D-4827-811C-8B02E7600307}" srcId="{B1B38A05-F53E-4917-9CFE-C957C0C696DB}" destId="{471B096C-0B74-48E0-9895-7CC890BD9B05}" srcOrd="2" destOrd="0" parTransId="{A99117B7-64C5-499D-AC97-48CD87D9DEBC}" sibTransId="{F0326B0A-B704-4F3B-B8ED-AD9BE9E8D9B0}"/>
    <dgm:cxn modelId="{CFC22F71-7F04-450D-9D42-C3A1616DB311}" srcId="{B1B38A05-F53E-4917-9CFE-C957C0C696DB}" destId="{ED1206F0-027E-4912-A2C0-AD2015DA19F6}" srcOrd="0" destOrd="0" parTransId="{7E960DC9-C648-4CCC-8237-46A4F8A77344}" sibTransId="{914F7FD5-727C-4FB3-815B-53623ABFFC1D}"/>
    <dgm:cxn modelId="{14DFC502-1F9C-423E-AC1A-2C73FB6014BC}" type="presOf" srcId="{6D33A1B0-E8BF-4426-969B-9A176475E39D}" destId="{3C78384A-8050-4AD2-9EDB-CD734246957F}" srcOrd="0" destOrd="0" presId="urn:microsoft.com/office/officeart/2005/8/layout/hProcess4"/>
    <dgm:cxn modelId="{CCDB8318-0ED7-40D7-A375-321ECDE9F9EF}" type="presOf" srcId="{2653B661-F073-4EA2-9435-B93BB6E895AB}" destId="{1CAC85DB-F97F-4018-BF07-7426865FD23C}" srcOrd="0" destOrd="1" presId="urn:microsoft.com/office/officeart/2005/8/layout/hProcess4"/>
    <dgm:cxn modelId="{6E826B3C-79FB-478D-86CE-4140BBA4D4A9}" srcId="{B1B38A05-F53E-4917-9CFE-C957C0C696DB}" destId="{96043343-6E5D-484F-9F09-E6BF6C85399C}" srcOrd="1" destOrd="0" parTransId="{43D90258-51D8-4F63-AFD4-CA1C35B7D36A}" sibTransId="{95631C8C-D039-4A4A-9322-6C654C035F9C}"/>
    <dgm:cxn modelId="{14095CF2-74A0-4908-AA77-7CCC7EE7E214}" type="presOf" srcId="{ED1206F0-027E-4912-A2C0-AD2015DA19F6}" destId="{ADF742EF-9402-4726-BB03-42BEAB5D26D4}" srcOrd="0" destOrd="0" presId="urn:microsoft.com/office/officeart/2005/8/layout/hProcess4"/>
    <dgm:cxn modelId="{8421326E-C3A1-4A4B-BBC7-1BE89BFA0CEB}" srcId="{C4380C55-C1D1-471F-B92E-CFABDC2BFF72}" destId="{2653B661-F073-4EA2-9435-B93BB6E895AB}" srcOrd="1" destOrd="0" parTransId="{D520614E-0693-4071-9905-7CBF2A9FE580}" sibTransId="{DBE59F1C-369E-4FB6-A12D-D3906A9C6015}"/>
    <dgm:cxn modelId="{A410A27E-B46A-407D-9A2F-57A3FAD6D731}" type="presOf" srcId="{1EA056F6-7639-4362-AAEA-98B3ECE68ECC}" destId="{08838D66-D8E4-40BA-9B33-B4174D12DD06}" srcOrd="0" destOrd="0" presId="urn:microsoft.com/office/officeart/2005/8/layout/hProcess4"/>
    <dgm:cxn modelId="{80B2180B-B8A1-4DE8-AE58-BC43C14C66F0}" type="presParOf" srcId="{3C78384A-8050-4AD2-9EDB-CD734246957F}" destId="{048BAA3C-C976-4B24-8C30-E1162A715910}" srcOrd="0" destOrd="0" presId="urn:microsoft.com/office/officeart/2005/8/layout/hProcess4"/>
    <dgm:cxn modelId="{B0E29011-5E9A-480E-BC77-BD8293CA1225}" type="presParOf" srcId="{3C78384A-8050-4AD2-9EDB-CD734246957F}" destId="{42D103B8-83D6-484C-9033-8995D1B96B61}" srcOrd="1" destOrd="0" presId="urn:microsoft.com/office/officeart/2005/8/layout/hProcess4"/>
    <dgm:cxn modelId="{6D98F953-A237-483C-B3E5-6D3080C1DC89}" type="presParOf" srcId="{3C78384A-8050-4AD2-9EDB-CD734246957F}" destId="{B4623111-E173-4D42-AED8-6ABD307B345A}" srcOrd="2" destOrd="0" presId="urn:microsoft.com/office/officeart/2005/8/layout/hProcess4"/>
    <dgm:cxn modelId="{3AFB2D11-BE36-49C3-A654-62F179DF6F4C}" type="presParOf" srcId="{B4623111-E173-4D42-AED8-6ABD307B345A}" destId="{C869CEDD-0BCE-42B4-A052-952E59EEE1F2}" srcOrd="0" destOrd="0" presId="urn:microsoft.com/office/officeart/2005/8/layout/hProcess4"/>
    <dgm:cxn modelId="{720E62CC-06C0-4824-B8C2-F7B543632A38}" type="presParOf" srcId="{C869CEDD-0BCE-42B4-A052-952E59EEE1F2}" destId="{F329BC0A-5020-45B7-9B1B-D487CD9D0B80}" srcOrd="0" destOrd="0" presId="urn:microsoft.com/office/officeart/2005/8/layout/hProcess4"/>
    <dgm:cxn modelId="{5C6938AB-AB41-4619-9242-26AD88B82B80}" type="presParOf" srcId="{C869CEDD-0BCE-42B4-A052-952E59EEE1F2}" destId="{ADF742EF-9402-4726-BB03-42BEAB5D26D4}" srcOrd="1" destOrd="0" presId="urn:microsoft.com/office/officeart/2005/8/layout/hProcess4"/>
    <dgm:cxn modelId="{03878F18-309B-40FB-AB5F-5C8C10592D7F}" type="presParOf" srcId="{C869CEDD-0BCE-42B4-A052-952E59EEE1F2}" destId="{45074A52-7091-468B-9181-89C5CFC10F0F}" srcOrd="2" destOrd="0" presId="urn:microsoft.com/office/officeart/2005/8/layout/hProcess4"/>
    <dgm:cxn modelId="{ED718BDC-C97E-4107-B653-01299DD3E2FA}" type="presParOf" srcId="{C869CEDD-0BCE-42B4-A052-952E59EEE1F2}" destId="{CE0FAB9C-531C-40FB-BF0B-892CA4FD05D4}" srcOrd="3" destOrd="0" presId="urn:microsoft.com/office/officeart/2005/8/layout/hProcess4"/>
    <dgm:cxn modelId="{F14A6A22-565A-4C69-90C7-C92415361512}" type="presParOf" srcId="{C869CEDD-0BCE-42B4-A052-952E59EEE1F2}" destId="{188468D0-C98B-40E8-82BD-991EB4F12BCE}" srcOrd="4" destOrd="0" presId="urn:microsoft.com/office/officeart/2005/8/layout/hProcess4"/>
    <dgm:cxn modelId="{04540A74-AD4C-4C21-9534-512146E99677}" type="presParOf" srcId="{B4623111-E173-4D42-AED8-6ABD307B345A}" destId="{44A69595-2088-4E27-A62B-EC01EB0C511E}" srcOrd="1" destOrd="0" presId="urn:microsoft.com/office/officeart/2005/8/layout/hProcess4"/>
    <dgm:cxn modelId="{5548E6E7-ABC6-42AD-AB1E-0B72ED4741FA}" type="presParOf" srcId="{B4623111-E173-4D42-AED8-6ABD307B345A}" destId="{FF05EDF6-1358-434E-8922-C50873704749}" srcOrd="2" destOrd="0" presId="urn:microsoft.com/office/officeart/2005/8/layout/hProcess4"/>
    <dgm:cxn modelId="{ABAB30FB-44B2-42AC-B988-8F3123303272}" type="presParOf" srcId="{FF05EDF6-1358-434E-8922-C50873704749}" destId="{AB11EDC6-A662-412A-B83F-F27D84CE23C2}" srcOrd="0" destOrd="0" presId="urn:microsoft.com/office/officeart/2005/8/layout/hProcess4"/>
    <dgm:cxn modelId="{B9E9B691-85BF-460C-AF28-45D590161495}" type="presParOf" srcId="{FF05EDF6-1358-434E-8922-C50873704749}" destId="{7AD45CB2-61E7-44EA-80C9-B6E229AA6F59}" srcOrd="1" destOrd="0" presId="urn:microsoft.com/office/officeart/2005/8/layout/hProcess4"/>
    <dgm:cxn modelId="{DC1CEC10-A698-4481-AEF8-5927687B6F1F}" type="presParOf" srcId="{FF05EDF6-1358-434E-8922-C50873704749}" destId="{5D93365B-7995-4024-ABC1-C1646281CD2B}" srcOrd="2" destOrd="0" presId="urn:microsoft.com/office/officeart/2005/8/layout/hProcess4"/>
    <dgm:cxn modelId="{DDDA2D9F-52BB-432C-B6D0-57B56717469C}" type="presParOf" srcId="{FF05EDF6-1358-434E-8922-C50873704749}" destId="{E10660F8-297C-44EE-8BAD-C5B9EE541B89}" srcOrd="3" destOrd="0" presId="urn:microsoft.com/office/officeart/2005/8/layout/hProcess4"/>
    <dgm:cxn modelId="{F48A8A12-CD17-434A-B42C-1184CC405533}" type="presParOf" srcId="{FF05EDF6-1358-434E-8922-C50873704749}" destId="{765BCC12-36F3-48B3-84A9-42806E423398}" srcOrd="4" destOrd="0" presId="urn:microsoft.com/office/officeart/2005/8/layout/hProcess4"/>
    <dgm:cxn modelId="{F82800B4-A753-4772-8545-069244E923C1}" type="presParOf" srcId="{B4623111-E173-4D42-AED8-6ABD307B345A}" destId="{08838D66-D8E4-40BA-9B33-B4174D12DD06}" srcOrd="3" destOrd="0" presId="urn:microsoft.com/office/officeart/2005/8/layout/hProcess4"/>
    <dgm:cxn modelId="{99758FE8-04E7-4D92-865E-A22FD7C4BB10}" type="presParOf" srcId="{B4623111-E173-4D42-AED8-6ABD307B345A}" destId="{E779CEEA-07CC-4121-B73C-465C16690CDC}" srcOrd="4" destOrd="0" presId="urn:microsoft.com/office/officeart/2005/8/layout/hProcess4"/>
    <dgm:cxn modelId="{E63C8DD5-380A-4DF7-8571-313175B59632}" type="presParOf" srcId="{E779CEEA-07CC-4121-B73C-465C16690CDC}" destId="{55468779-23DB-4A8F-A4A7-9081EBE271BC}" srcOrd="0" destOrd="0" presId="urn:microsoft.com/office/officeart/2005/8/layout/hProcess4"/>
    <dgm:cxn modelId="{AA9EF600-25B5-46F5-8198-E254A8AC9BC5}" type="presParOf" srcId="{E779CEEA-07CC-4121-B73C-465C16690CDC}" destId="{15B4F2A0-1684-4818-88A8-E9A639BE1232}" srcOrd="1" destOrd="0" presId="urn:microsoft.com/office/officeart/2005/8/layout/hProcess4"/>
    <dgm:cxn modelId="{0D39162B-7995-420B-BA61-3E9320B4DC7E}" type="presParOf" srcId="{E779CEEA-07CC-4121-B73C-465C16690CDC}" destId="{DDD64F5E-398F-4F61-945C-A1F20B2A7A27}" srcOrd="2" destOrd="0" presId="urn:microsoft.com/office/officeart/2005/8/layout/hProcess4"/>
    <dgm:cxn modelId="{22C75516-456C-4FBB-884E-D0417EC51C43}" type="presParOf" srcId="{E779CEEA-07CC-4121-B73C-465C16690CDC}" destId="{CE761DD0-4101-4967-9541-314E6C3DDBAD}" srcOrd="3" destOrd="0" presId="urn:microsoft.com/office/officeart/2005/8/layout/hProcess4"/>
    <dgm:cxn modelId="{9D6DC008-7924-4999-B025-B1446DED03CE}" type="presParOf" srcId="{E779CEEA-07CC-4121-B73C-465C16690CDC}" destId="{CA7FC2BD-D835-4A8D-930E-408022B6D94C}" srcOrd="4" destOrd="0" presId="urn:microsoft.com/office/officeart/2005/8/layout/hProcess4"/>
    <dgm:cxn modelId="{66DA4859-EC31-4A32-896F-5F47F142B544}" type="presParOf" srcId="{B4623111-E173-4D42-AED8-6ABD307B345A}" destId="{00110BCA-AC3E-4D3B-A60D-A7474C7E9149}" srcOrd="5" destOrd="0" presId="urn:microsoft.com/office/officeart/2005/8/layout/hProcess4"/>
    <dgm:cxn modelId="{37CA6EED-C7C7-4C6E-B360-D7E0ADA7536B}" type="presParOf" srcId="{B4623111-E173-4D42-AED8-6ABD307B345A}" destId="{D12144A2-5F8E-474D-9EFB-A07244CB240F}" srcOrd="6" destOrd="0" presId="urn:microsoft.com/office/officeart/2005/8/layout/hProcess4"/>
    <dgm:cxn modelId="{E7C969E0-B3C1-4F4F-9427-B6BACE38F0D1}" type="presParOf" srcId="{D12144A2-5F8E-474D-9EFB-A07244CB240F}" destId="{6831D61C-1CDC-42CB-A7B1-21FD8BD5B5C1}" srcOrd="0" destOrd="0" presId="urn:microsoft.com/office/officeart/2005/8/layout/hProcess4"/>
    <dgm:cxn modelId="{AB01D1CE-E29A-42DE-AEA6-72D6A2740A6F}" type="presParOf" srcId="{D12144A2-5F8E-474D-9EFB-A07244CB240F}" destId="{1CAC85DB-F97F-4018-BF07-7426865FD23C}" srcOrd="1" destOrd="0" presId="urn:microsoft.com/office/officeart/2005/8/layout/hProcess4"/>
    <dgm:cxn modelId="{E45826E2-705F-4871-8E0E-8A0F34275126}" type="presParOf" srcId="{D12144A2-5F8E-474D-9EFB-A07244CB240F}" destId="{2EAF5C14-58F4-4DBA-AEB7-539B2D24C7BB}" srcOrd="2" destOrd="0" presId="urn:microsoft.com/office/officeart/2005/8/layout/hProcess4"/>
    <dgm:cxn modelId="{A57FC65F-B32C-492F-90C8-1A04A6058FE7}" type="presParOf" srcId="{D12144A2-5F8E-474D-9EFB-A07244CB240F}" destId="{28587D36-42D2-4BBB-8BDA-798B11EBF4B1}" srcOrd="3" destOrd="0" presId="urn:microsoft.com/office/officeart/2005/8/layout/hProcess4"/>
    <dgm:cxn modelId="{FA6818E5-CA3E-4BB2-8E9E-6E55BE7A0F1E}" type="presParOf" srcId="{D12144A2-5F8E-474D-9EFB-A07244CB240F}" destId="{503E7AE1-DC1E-45BF-910D-F985257C37D2}" srcOrd="4" destOrd="0" presId="urn:microsoft.com/office/officeart/2005/8/layout/h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CFD6AF-16FD-4E22-A1E4-36C4F46F5C0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D47402A-BE30-48AE-8152-4CED32E9526B}">
      <dgm:prSet phldrT="[Text]" custT="1"/>
      <dgm:spPr/>
      <dgm:t>
        <a:bodyPr/>
        <a:lstStyle/>
        <a:p>
          <a:pPr algn="ctr"/>
          <a:r>
            <a:rPr lang="hr-HR" sz="2000" b="1" dirty="0" smtClean="0">
              <a:solidFill>
                <a:srgbClr val="002060"/>
              </a:solidFill>
            </a:rPr>
            <a:t>Implementacija novih kurikuluma </a:t>
          </a:r>
          <a:endParaRPr lang="hr-HR" sz="2000" b="1" dirty="0">
            <a:solidFill>
              <a:srgbClr val="002060"/>
            </a:solidFill>
          </a:endParaRPr>
        </a:p>
      </dgm:t>
    </dgm:pt>
    <dgm:pt modelId="{260CE217-AF2C-4274-AE47-6F137FB19BB9}" type="parTrans" cxnId="{FEFB7838-6ABF-4AA9-8123-F275538823F3}">
      <dgm:prSet/>
      <dgm:spPr/>
      <dgm:t>
        <a:bodyPr/>
        <a:lstStyle/>
        <a:p>
          <a:endParaRPr lang="hr-HR"/>
        </a:p>
      </dgm:t>
    </dgm:pt>
    <dgm:pt modelId="{9A5BEAAD-52ED-4891-ADA8-E975CCF28E2B}" type="sibTrans" cxnId="{FEFB7838-6ABF-4AA9-8123-F275538823F3}">
      <dgm:prSet/>
      <dgm:spPr/>
      <dgm:t>
        <a:bodyPr/>
        <a:lstStyle/>
        <a:p>
          <a:endParaRPr lang="hr-HR"/>
        </a:p>
      </dgm:t>
    </dgm:pt>
    <dgm:pt modelId="{9B9EFF1F-9EB8-4924-8D5B-E8216D7B7450}">
      <dgm:prSet phldrT="[Text]" custT="1"/>
      <dgm:spPr/>
      <dgm:t>
        <a:bodyPr/>
        <a:lstStyle/>
        <a:p>
          <a:pPr algn="ctr"/>
          <a:r>
            <a:rPr lang="pl-PL" sz="2000" b="1" dirty="0" smtClean="0">
              <a:solidFill>
                <a:srgbClr val="002060"/>
              </a:solidFill>
            </a:rPr>
            <a:t>Regionalna mreža lokalnih obrazovnih ustanova</a:t>
          </a:r>
          <a:endParaRPr lang="hr-HR" sz="2000" b="1" dirty="0">
            <a:solidFill>
              <a:srgbClr val="002060"/>
            </a:solidFill>
          </a:endParaRPr>
        </a:p>
      </dgm:t>
    </dgm:pt>
    <dgm:pt modelId="{E4A581F4-10B4-4A01-BB90-B5A8488E6E70}" type="parTrans" cxnId="{C9A20B84-E86B-420E-B37C-233805725F8D}">
      <dgm:prSet/>
      <dgm:spPr/>
      <dgm:t>
        <a:bodyPr/>
        <a:lstStyle/>
        <a:p>
          <a:endParaRPr lang="hr-HR"/>
        </a:p>
      </dgm:t>
    </dgm:pt>
    <dgm:pt modelId="{69C8C597-3E4F-466C-9490-1A805DF929ED}" type="sibTrans" cxnId="{C9A20B84-E86B-420E-B37C-233805725F8D}">
      <dgm:prSet/>
      <dgm:spPr/>
      <dgm:t>
        <a:bodyPr/>
        <a:lstStyle/>
        <a:p>
          <a:endParaRPr lang="hr-HR"/>
        </a:p>
      </dgm:t>
    </dgm:pt>
    <dgm:pt modelId="{0EC73656-64D3-43F5-B44E-DCBFB873E3DC}">
      <dgm:prSet phldrT="[Text]" custT="1"/>
      <dgm:spPr/>
      <dgm:t>
        <a:bodyPr/>
        <a:lstStyle/>
        <a:p>
          <a:pPr algn="ctr"/>
          <a:r>
            <a:rPr lang="hr-HR" sz="2000" b="1" dirty="0" smtClean="0">
              <a:solidFill>
                <a:srgbClr val="002060"/>
              </a:solidFill>
            </a:rPr>
            <a:t>Uključivanje učenika s teškoćama u obrazovanje za zapošljavanje</a:t>
          </a:r>
          <a:endParaRPr lang="hr-HR" sz="2000" b="1" dirty="0">
            <a:solidFill>
              <a:srgbClr val="002060"/>
            </a:solidFill>
          </a:endParaRPr>
        </a:p>
      </dgm:t>
    </dgm:pt>
    <dgm:pt modelId="{F921CB09-9964-42EE-B9EB-FD197A2189EE}" type="parTrans" cxnId="{EE2FA125-BFB4-4524-B42D-5CF9A5AAFA9D}">
      <dgm:prSet/>
      <dgm:spPr/>
      <dgm:t>
        <a:bodyPr/>
        <a:lstStyle/>
        <a:p>
          <a:endParaRPr lang="hr-HR"/>
        </a:p>
      </dgm:t>
    </dgm:pt>
    <dgm:pt modelId="{BF75ADBD-8BC2-4963-91C3-12CF641C8C72}" type="sibTrans" cxnId="{EE2FA125-BFB4-4524-B42D-5CF9A5AAFA9D}">
      <dgm:prSet/>
      <dgm:spPr/>
      <dgm:t>
        <a:bodyPr/>
        <a:lstStyle/>
        <a:p>
          <a:endParaRPr lang="hr-HR"/>
        </a:p>
      </dgm:t>
    </dgm:pt>
    <dgm:pt modelId="{8A756296-201D-47EC-AAEB-EE95AC995C98}" type="pres">
      <dgm:prSet presAssocID="{F0CFD6AF-16FD-4E22-A1E4-36C4F46F5C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6FBC36F9-4448-4493-85A7-76EF754F0E9A}" type="pres">
      <dgm:prSet presAssocID="{0EC73656-64D3-43F5-B44E-DCBFB873E3DC}" presName="thickLine" presStyleLbl="alignNode1" presStyleIdx="0" presStyleCnt="3"/>
      <dgm:spPr/>
    </dgm:pt>
    <dgm:pt modelId="{8FAC62A6-7A27-46B2-9FBA-B246888B1550}" type="pres">
      <dgm:prSet presAssocID="{0EC73656-64D3-43F5-B44E-DCBFB873E3DC}" presName="horz1" presStyleCnt="0"/>
      <dgm:spPr/>
    </dgm:pt>
    <dgm:pt modelId="{7D719C93-EBE1-4A99-9DFE-E6F56717996F}" type="pres">
      <dgm:prSet presAssocID="{0EC73656-64D3-43F5-B44E-DCBFB873E3DC}" presName="tx1" presStyleLbl="revTx" presStyleIdx="0" presStyleCnt="3"/>
      <dgm:spPr/>
      <dgm:t>
        <a:bodyPr/>
        <a:lstStyle/>
        <a:p>
          <a:endParaRPr lang="hr-HR"/>
        </a:p>
      </dgm:t>
    </dgm:pt>
    <dgm:pt modelId="{4886420E-97A9-4763-A47C-613FE507549F}" type="pres">
      <dgm:prSet presAssocID="{0EC73656-64D3-43F5-B44E-DCBFB873E3DC}" presName="vert1" presStyleCnt="0"/>
      <dgm:spPr/>
    </dgm:pt>
    <dgm:pt modelId="{3177438A-18A5-4615-AEDE-953E2A63B148}" type="pres">
      <dgm:prSet presAssocID="{DD47402A-BE30-48AE-8152-4CED32E9526B}" presName="thickLine" presStyleLbl="alignNode1" presStyleIdx="1" presStyleCnt="3"/>
      <dgm:spPr/>
    </dgm:pt>
    <dgm:pt modelId="{3872C252-425E-417D-9088-A0DD479B1B3A}" type="pres">
      <dgm:prSet presAssocID="{DD47402A-BE30-48AE-8152-4CED32E9526B}" presName="horz1" presStyleCnt="0"/>
      <dgm:spPr/>
    </dgm:pt>
    <dgm:pt modelId="{81064CC8-03FC-48C7-925A-AF45744FD2BD}" type="pres">
      <dgm:prSet presAssocID="{DD47402A-BE30-48AE-8152-4CED32E9526B}" presName="tx1" presStyleLbl="revTx" presStyleIdx="1" presStyleCnt="3"/>
      <dgm:spPr/>
      <dgm:t>
        <a:bodyPr/>
        <a:lstStyle/>
        <a:p>
          <a:endParaRPr lang="hr-HR"/>
        </a:p>
      </dgm:t>
    </dgm:pt>
    <dgm:pt modelId="{EC00EC2E-CCF4-41F0-826F-1F66DF3B7473}" type="pres">
      <dgm:prSet presAssocID="{DD47402A-BE30-48AE-8152-4CED32E9526B}" presName="vert1" presStyleCnt="0"/>
      <dgm:spPr/>
    </dgm:pt>
    <dgm:pt modelId="{6C491951-4A7F-41A5-98A5-A1A662E1AE9F}" type="pres">
      <dgm:prSet presAssocID="{9B9EFF1F-9EB8-4924-8D5B-E8216D7B7450}" presName="thickLine" presStyleLbl="alignNode1" presStyleIdx="2" presStyleCnt="3"/>
      <dgm:spPr/>
    </dgm:pt>
    <dgm:pt modelId="{AFF67E4B-CE16-4D24-B108-C74DC80BE068}" type="pres">
      <dgm:prSet presAssocID="{9B9EFF1F-9EB8-4924-8D5B-E8216D7B7450}" presName="horz1" presStyleCnt="0"/>
      <dgm:spPr/>
    </dgm:pt>
    <dgm:pt modelId="{5AE96422-9914-4289-9156-C73541856CD5}" type="pres">
      <dgm:prSet presAssocID="{9B9EFF1F-9EB8-4924-8D5B-E8216D7B7450}" presName="tx1" presStyleLbl="revTx" presStyleIdx="2" presStyleCnt="3"/>
      <dgm:spPr/>
      <dgm:t>
        <a:bodyPr/>
        <a:lstStyle/>
        <a:p>
          <a:endParaRPr lang="hr-HR"/>
        </a:p>
      </dgm:t>
    </dgm:pt>
    <dgm:pt modelId="{D95D5419-7D58-48AC-9CFD-B5A79E76DDCA}" type="pres">
      <dgm:prSet presAssocID="{9B9EFF1F-9EB8-4924-8D5B-E8216D7B7450}" presName="vert1" presStyleCnt="0"/>
      <dgm:spPr/>
    </dgm:pt>
  </dgm:ptLst>
  <dgm:cxnLst>
    <dgm:cxn modelId="{EE2FA125-BFB4-4524-B42D-5CF9A5AAFA9D}" srcId="{F0CFD6AF-16FD-4E22-A1E4-36C4F46F5C05}" destId="{0EC73656-64D3-43F5-B44E-DCBFB873E3DC}" srcOrd="0" destOrd="0" parTransId="{F921CB09-9964-42EE-B9EB-FD197A2189EE}" sibTransId="{BF75ADBD-8BC2-4963-91C3-12CF641C8C72}"/>
    <dgm:cxn modelId="{B2E99337-375B-4CFF-8D13-04ABEED17994}" type="presOf" srcId="{0EC73656-64D3-43F5-B44E-DCBFB873E3DC}" destId="{7D719C93-EBE1-4A99-9DFE-E6F56717996F}" srcOrd="0" destOrd="0" presId="urn:microsoft.com/office/officeart/2008/layout/LinedList"/>
    <dgm:cxn modelId="{18421B68-AD70-4DFA-A3B6-EB3FCDAA474C}" type="presOf" srcId="{DD47402A-BE30-48AE-8152-4CED32E9526B}" destId="{81064CC8-03FC-48C7-925A-AF45744FD2BD}" srcOrd="0" destOrd="0" presId="urn:microsoft.com/office/officeart/2008/layout/LinedList"/>
    <dgm:cxn modelId="{5283E857-F332-48BE-B6C6-9B0B8240BEB0}" type="presOf" srcId="{9B9EFF1F-9EB8-4924-8D5B-E8216D7B7450}" destId="{5AE96422-9914-4289-9156-C73541856CD5}" srcOrd="0" destOrd="0" presId="urn:microsoft.com/office/officeart/2008/layout/LinedList"/>
    <dgm:cxn modelId="{4C56EE39-520B-4E8C-A368-7DB305BE750B}" type="presOf" srcId="{F0CFD6AF-16FD-4E22-A1E4-36C4F46F5C05}" destId="{8A756296-201D-47EC-AAEB-EE95AC995C98}" srcOrd="0" destOrd="0" presId="urn:microsoft.com/office/officeart/2008/layout/LinedList"/>
    <dgm:cxn modelId="{FEFB7838-6ABF-4AA9-8123-F275538823F3}" srcId="{F0CFD6AF-16FD-4E22-A1E4-36C4F46F5C05}" destId="{DD47402A-BE30-48AE-8152-4CED32E9526B}" srcOrd="1" destOrd="0" parTransId="{260CE217-AF2C-4274-AE47-6F137FB19BB9}" sibTransId="{9A5BEAAD-52ED-4891-ADA8-E975CCF28E2B}"/>
    <dgm:cxn modelId="{C9A20B84-E86B-420E-B37C-233805725F8D}" srcId="{F0CFD6AF-16FD-4E22-A1E4-36C4F46F5C05}" destId="{9B9EFF1F-9EB8-4924-8D5B-E8216D7B7450}" srcOrd="2" destOrd="0" parTransId="{E4A581F4-10B4-4A01-BB90-B5A8488E6E70}" sibTransId="{69C8C597-3E4F-466C-9490-1A805DF929ED}"/>
    <dgm:cxn modelId="{B26AE233-6CAA-478A-A251-42A49B4A9DE9}" type="presParOf" srcId="{8A756296-201D-47EC-AAEB-EE95AC995C98}" destId="{6FBC36F9-4448-4493-85A7-76EF754F0E9A}" srcOrd="0" destOrd="0" presId="urn:microsoft.com/office/officeart/2008/layout/LinedList"/>
    <dgm:cxn modelId="{57C022EE-51F2-4657-9272-AC91C82C818F}" type="presParOf" srcId="{8A756296-201D-47EC-AAEB-EE95AC995C98}" destId="{8FAC62A6-7A27-46B2-9FBA-B246888B1550}" srcOrd="1" destOrd="0" presId="urn:microsoft.com/office/officeart/2008/layout/LinedList"/>
    <dgm:cxn modelId="{8CE248A8-BEE0-4B14-8F9F-B9C014582A28}" type="presParOf" srcId="{8FAC62A6-7A27-46B2-9FBA-B246888B1550}" destId="{7D719C93-EBE1-4A99-9DFE-E6F56717996F}" srcOrd="0" destOrd="0" presId="urn:microsoft.com/office/officeart/2008/layout/LinedList"/>
    <dgm:cxn modelId="{8BA61677-72AB-4ACB-99C2-CECB771097DD}" type="presParOf" srcId="{8FAC62A6-7A27-46B2-9FBA-B246888B1550}" destId="{4886420E-97A9-4763-A47C-613FE507549F}" srcOrd="1" destOrd="0" presId="urn:microsoft.com/office/officeart/2008/layout/LinedList"/>
    <dgm:cxn modelId="{AD55E8FD-817E-4683-8C9B-1772C4741745}" type="presParOf" srcId="{8A756296-201D-47EC-AAEB-EE95AC995C98}" destId="{3177438A-18A5-4615-AEDE-953E2A63B148}" srcOrd="2" destOrd="0" presId="urn:microsoft.com/office/officeart/2008/layout/LinedList"/>
    <dgm:cxn modelId="{6594D6D8-8BE2-4B61-886F-BD258108A291}" type="presParOf" srcId="{8A756296-201D-47EC-AAEB-EE95AC995C98}" destId="{3872C252-425E-417D-9088-A0DD479B1B3A}" srcOrd="3" destOrd="0" presId="urn:microsoft.com/office/officeart/2008/layout/LinedList"/>
    <dgm:cxn modelId="{FA2D2568-E3F8-4080-AB5D-5844741D25A4}" type="presParOf" srcId="{3872C252-425E-417D-9088-A0DD479B1B3A}" destId="{81064CC8-03FC-48C7-925A-AF45744FD2BD}" srcOrd="0" destOrd="0" presId="urn:microsoft.com/office/officeart/2008/layout/LinedList"/>
    <dgm:cxn modelId="{313E2FAB-FFEF-4736-83C8-BE21AA6ACC42}" type="presParOf" srcId="{3872C252-425E-417D-9088-A0DD479B1B3A}" destId="{EC00EC2E-CCF4-41F0-826F-1F66DF3B7473}" srcOrd="1" destOrd="0" presId="urn:microsoft.com/office/officeart/2008/layout/LinedList"/>
    <dgm:cxn modelId="{1587C529-99AF-456A-8301-75FE7AA4EB9B}" type="presParOf" srcId="{8A756296-201D-47EC-AAEB-EE95AC995C98}" destId="{6C491951-4A7F-41A5-98A5-A1A662E1AE9F}" srcOrd="4" destOrd="0" presId="urn:microsoft.com/office/officeart/2008/layout/LinedList"/>
    <dgm:cxn modelId="{3D6224D8-EAAF-4A03-9E21-F119BEFBB155}" type="presParOf" srcId="{8A756296-201D-47EC-AAEB-EE95AC995C98}" destId="{AFF67E4B-CE16-4D24-B108-C74DC80BE068}" srcOrd="5" destOrd="0" presId="urn:microsoft.com/office/officeart/2008/layout/LinedList"/>
    <dgm:cxn modelId="{455CFD16-907A-4F5D-B44B-51ED1CBDA726}" type="presParOf" srcId="{AFF67E4B-CE16-4D24-B108-C74DC80BE068}" destId="{5AE96422-9914-4289-9156-C73541856CD5}" srcOrd="0" destOrd="0" presId="urn:microsoft.com/office/officeart/2008/layout/LinedList"/>
    <dgm:cxn modelId="{CB108788-5FCC-4ADA-9054-7F7DEB448B2F}" type="presParOf" srcId="{AFF67E4B-CE16-4D24-B108-C74DC80BE068}" destId="{D95D5419-7D58-48AC-9CFD-B5A79E76DD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EFD574-A8C7-48EC-AE0B-B65E861DD1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</dgm:pt>
    <dgm:pt modelId="{DBFE4591-6D56-4D4A-B5DC-A4561681D9B7}">
      <dgm:prSet phldrT="[Text]" custT="1"/>
      <dgm:spPr/>
      <dgm:t>
        <a:bodyPr/>
        <a:lstStyle/>
        <a:p>
          <a:pPr algn="ctr"/>
          <a:r>
            <a:rPr lang="hr-HR" sz="1600" b="1" dirty="0" smtClean="0">
              <a:solidFill>
                <a:srgbClr val="002060"/>
              </a:solidFill>
            </a:rPr>
            <a:t>Modernizacija školskih kurikuluma u strukovnim školama-  faza I</a:t>
          </a:r>
          <a:endParaRPr lang="hr-HR" sz="1600" b="1" dirty="0">
            <a:solidFill>
              <a:srgbClr val="002060"/>
            </a:solidFill>
          </a:endParaRPr>
        </a:p>
      </dgm:t>
    </dgm:pt>
    <dgm:pt modelId="{44089A89-9C4D-40B1-94F8-8F41558C9C15}" type="parTrans" cxnId="{5A5C1829-59F0-448C-9184-3B5FFC95F4DD}">
      <dgm:prSet/>
      <dgm:spPr/>
      <dgm:t>
        <a:bodyPr/>
        <a:lstStyle/>
        <a:p>
          <a:endParaRPr lang="hr-HR"/>
        </a:p>
      </dgm:t>
    </dgm:pt>
    <dgm:pt modelId="{02A77A67-7ED5-4081-B41A-335730308268}" type="sibTrans" cxnId="{5A5C1829-59F0-448C-9184-3B5FFC95F4DD}">
      <dgm:prSet/>
      <dgm:spPr/>
      <dgm:t>
        <a:bodyPr/>
        <a:lstStyle/>
        <a:p>
          <a:endParaRPr lang="hr-HR"/>
        </a:p>
      </dgm:t>
    </dgm:pt>
    <dgm:pt modelId="{C7644A7E-C227-4435-9AAA-34F7D07D0726}">
      <dgm:prSet phldrT="[Text]" custT="1"/>
      <dgm:spPr/>
      <dgm:t>
        <a:bodyPr/>
        <a:lstStyle/>
        <a:p>
          <a:pPr algn="ctr"/>
          <a:r>
            <a:rPr lang="hr-HR" sz="1600" b="1" dirty="0" smtClean="0">
              <a:solidFill>
                <a:srgbClr val="002060"/>
              </a:solidFill>
            </a:rPr>
            <a:t>Daljnji razvoj i provedba HKO</a:t>
          </a:r>
          <a:endParaRPr lang="hr-HR" sz="1600" b="1" dirty="0">
            <a:solidFill>
              <a:srgbClr val="002060"/>
            </a:solidFill>
          </a:endParaRPr>
        </a:p>
      </dgm:t>
    </dgm:pt>
    <dgm:pt modelId="{5EBFBDC6-D357-4C80-ABDA-1A86AC0E34CE}" type="parTrans" cxnId="{9956DF9B-80E2-4C67-8597-DCE0A787F664}">
      <dgm:prSet/>
      <dgm:spPr/>
      <dgm:t>
        <a:bodyPr/>
        <a:lstStyle/>
        <a:p>
          <a:endParaRPr lang="hr-HR"/>
        </a:p>
      </dgm:t>
    </dgm:pt>
    <dgm:pt modelId="{294A3F7D-E3A5-4ADA-880D-4470D730C003}" type="sibTrans" cxnId="{9956DF9B-80E2-4C67-8597-DCE0A787F664}">
      <dgm:prSet/>
      <dgm:spPr/>
      <dgm:t>
        <a:bodyPr/>
        <a:lstStyle/>
        <a:p>
          <a:endParaRPr lang="hr-HR"/>
        </a:p>
      </dgm:t>
    </dgm:pt>
    <dgm:pt modelId="{F95EA67D-701F-41C0-AA0D-6D202C102BF2}">
      <dgm:prSet phldrT="[Text]" custT="1"/>
      <dgm:spPr/>
      <dgm:t>
        <a:bodyPr/>
        <a:lstStyle/>
        <a:p>
          <a:pPr algn="ctr"/>
          <a:r>
            <a:rPr lang="hr-HR" sz="1600" b="1" dirty="0" smtClean="0">
              <a:solidFill>
                <a:srgbClr val="002060"/>
              </a:solidFill>
            </a:rPr>
            <a:t>Integracija skupina u nepovoljnome položaju u redoviti obrazovni sustav</a:t>
          </a:r>
          <a:endParaRPr lang="hr-HR" sz="1600" b="1" dirty="0">
            <a:solidFill>
              <a:srgbClr val="002060"/>
            </a:solidFill>
          </a:endParaRPr>
        </a:p>
      </dgm:t>
    </dgm:pt>
    <dgm:pt modelId="{0AFB4D88-C3B6-42AE-B588-5F78F05EC2FF}" type="parTrans" cxnId="{063EF77E-5988-43AE-B32F-EE8A6E7F17F9}">
      <dgm:prSet/>
      <dgm:spPr/>
      <dgm:t>
        <a:bodyPr/>
        <a:lstStyle/>
        <a:p>
          <a:endParaRPr lang="hr-HR"/>
        </a:p>
      </dgm:t>
    </dgm:pt>
    <dgm:pt modelId="{D91FB48D-840B-4A22-83E1-61B3E9A45B4C}" type="sibTrans" cxnId="{063EF77E-5988-43AE-B32F-EE8A6E7F17F9}">
      <dgm:prSet/>
      <dgm:spPr/>
      <dgm:t>
        <a:bodyPr/>
        <a:lstStyle/>
        <a:p>
          <a:endParaRPr lang="hr-HR"/>
        </a:p>
      </dgm:t>
    </dgm:pt>
    <dgm:pt modelId="{AA1D9116-0B26-445A-AA36-76DC66C353B3}">
      <dgm:prSet phldrT="[Text]" custT="1"/>
      <dgm:spPr/>
      <dgm:t>
        <a:bodyPr/>
        <a:lstStyle/>
        <a:p>
          <a:pPr algn="ctr"/>
          <a:r>
            <a:rPr lang="hr-HR" sz="1600" b="1" dirty="0" smtClean="0">
              <a:solidFill>
                <a:srgbClr val="002060"/>
              </a:solidFill>
            </a:rPr>
            <a:t>Jačanje kapaciteta ustanova za obrazovanje odraslih- </a:t>
          </a:r>
        </a:p>
        <a:p>
          <a:pPr algn="ctr"/>
          <a:r>
            <a:rPr lang="hr-HR" sz="1600" b="1" dirty="0" smtClean="0">
              <a:solidFill>
                <a:srgbClr val="002060"/>
              </a:solidFill>
            </a:rPr>
            <a:t>faza I</a:t>
          </a:r>
          <a:endParaRPr lang="hr-HR" sz="1600" b="1" dirty="0">
            <a:solidFill>
              <a:srgbClr val="002060"/>
            </a:solidFill>
          </a:endParaRPr>
        </a:p>
      </dgm:t>
    </dgm:pt>
    <dgm:pt modelId="{DF8BC6C6-C5C0-4047-A700-F27618C2F455}" type="parTrans" cxnId="{B290D357-4545-46E2-A611-22575C67D0AF}">
      <dgm:prSet/>
      <dgm:spPr/>
      <dgm:t>
        <a:bodyPr/>
        <a:lstStyle/>
        <a:p>
          <a:endParaRPr lang="hr-HR"/>
        </a:p>
      </dgm:t>
    </dgm:pt>
    <dgm:pt modelId="{7869B5ED-D226-48C7-94C7-92E140E32ECF}" type="sibTrans" cxnId="{B290D357-4545-46E2-A611-22575C67D0AF}">
      <dgm:prSet/>
      <dgm:spPr/>
      <dgm:t>
        <a:bodyPr/>
        <a:lstStyle/>
        <a:p>
          <a:endParaRPr lang="hr-HR"/>
        </a:p>
      </dgm:t>
    </dgm:pt>
    <dgm:pt modelId="{F3E013CF-E612-4C5F-8DE2-655829713AC4}">
      <dgm:prSet phldrT="[Text]" custT="1"/>
      <dgm:spPr/>
      <dgm:t>
        <a:bodyPr/>
        <a:lstStyle/>
        <a:p>
          <a:pPr algn="ctr"/>
          <a:r>
            <a:rPr lang="hr-HR" sz="1600" b="1" dirty="0" smtClean="0">
              <a:solidFill>
                <a:srgbClr val="002060"/>
              </a:solidFill>
            </a:rPr>
            <a:t>Modernizacija školskih kurikuluma u strukovnim školama u skladu s HKO i potrebama tržišta rada - faza II</a:t>
          </a:r>
          <a:endParaRPr lang="hr-HR" sz="1600" b="1" dirty="0">
            <a:solidFill>
              <a:srgbClr val="002060"/>
            </a:solidFill>
          </a:endParaRPr>
        </a:p>
      </dgm:t>
    </dgm:pt>
    <dgm:pt modelId="{ABAD7249-5390-4927-A7E8-E58EBEC17524}" type="parTrans" cxnId="{E13B7198-5A29-4AB2-9ECE-601C1CA7EC1D}">
      <dgm:prSet/>
      <dgm:spPr/>
      <dgm:t>
        <a:bodyPr/>
        <a:lstStyle/>
        <a:p>
          <a:endParaRPr lang="hr-HR"/>
        </a:p>
      </dgm:t>
    </dgm:pt>
    <dgm:pt modelId="{9C120AE7-1054-43DE-9533-DDADDA641FFA}" type="sibTrans" cxnId="{E13B7198-5A29-4AB2-9ECE-601C1CA7EC1D}">
      <dgm:prSet/>
      <dgm:spPr/>
      <dgm:t>
        <a:bodyPr/>
        <a:lstStyle/>
        <a:p>
          <a:endParaRPr lang="hr-HR"/>
        </a:p>
      </dgm:t>
    </dgm:pt>
    <dgm:pt modelId="{27C3AEB5-70CF-4E9D-8AD3-3685FEF6C35B}">
      <dgm:prSet phldrT="[Text]" custT="1"/>
      <dgm:spPr/>
      <dgm:t>
        <a:bodyPr/>
        <a:lstStyle/>
        <a:p>
          <a:pPr algn="ctr"/>
          <a:r>
            <a:rPr lang="hr-HR" sz="1600" b="1" dirty="0" smtClean="0">
              <a:solidFill>
                <a:srgbClr val="002060"/>
              </a:solidFill>
            </a:rPr>
            <a:t>Jačanje kapaciteta ustanova za obrazovanje odraslih–faza II</a:t>
          </a:r>
          <a:endParaRPr lang="hr-HR" sz="1600" b="1" dirty="0">
            <a:solidFill>
              <a:srgbClr val="002060"/>
            </a:solidFill>
          </a:endParaRPr>
        </a:p>
      </dgm:t>
    </dgm:pt>
    <dgm:pt modelId="{9699C7A6-D074-4EE0-9DEE-088A795A2284}" type="parTrans" cxnId="{70EB1522-A62F-46F0-A53A-3017365A9DDB}">
      <dgm:prSet/>
      <dgm:spPr/>
      <dgm:t>
        <a:bodyPr/>
        <a:lstStyle/>
        <a:p>
          <a:endParaRPr lang="hr-HR"/>
        </a:p>
      </dgm:t>
    </dgm:pt>
    <dgm:pt modelId="{9663F270-2587-44D7-8FCF-9052FBA49C02}" type="sibTrans" cxnId="{70EB1522-A62F-46F0-A53A-3017365A9DDB}">
      <dgm:prSet/>
      <dgm:spPr/>
      <dgm:t>
        <a:bodyPr/>
        <a:lstStyle/>
        <a:p>
          <a:endParaRPr lang="hr-HR"/>
        </a:p>
      </dgm:t>
    </dgm:pt>
    <dgm:pt modelId="{A58CE504-F096-4CD7-9AB0-314BA0EF1849}">
      <dgm:prSet phldrT="[Text]" custT="1"/>
      <dgm:spPr/>
      <dgm:t>
        <a:bodyPr/>
        <a:lstStyle/>
        <a:p>
          <a:pPr algn="ctr"/>
          <a:r>
            <a:rPr lang="hr-HR" sz="1600" b="1" dirty="0" smtClean="0">
              <a:solidFill>
                <a:srgbClr val="002060"/>
              </a:solidFill>
            </a:rPr>
            <a:t>Promocija kvalitete i unaprjeđenje sustava odgoja i obrazovanja na srednjoškolskoj razini</a:t>
          </a:r>
          <a:endParaRPr lang="hr-HR" sz="1600" b="1" dirty="0">
            <a:solidFill>
              <a:srgbClr val="002060"/>
            </a:solidFill>
          </a:endParaRPr>
        </a:p>
      </dgm:t>
    </dgm:pt>
    <dgm:pt modelId="{04E9110F-727F-49C5-A5B7-DD49CCF6FE66}" type="parTrans" cxnId="{2FB5D9BD-3985-4988-B617-DD3E6DA2BEBF}">
      <dgm:prSet/>
      <dgm:spPr/>
      <dgm:t>
        <a:bodyPr/>
        <a:lstStyle/>
        <a:p>
          <a:endParaRPr lang="hr-HR"/>
        </a:p>
      </dgm:t>
    </dgm:pt>
    <dgm:pt modelId="{4E57780A-C2B4-4F25-8DF2-801DF5C380D8}" type="sibTrans" cxnId="{2FB5D9BD-3985-4988-B617-DD3E6DA2BEBF}">
      <dgm:prSet/>
      <dgm:spPr/>
      <dgm:t>
        <a:bodyPr/>
        <a:lstStyle/>
        <a:p>
          <a:endParaRPr lang="hr-HR"/>
        </a:p>
      </dgm:t>
    </dgm:pt>
    <dgm:pt modelId="{523157EE-28DE-4D3C-A6E2-3E2BE7195426}">
      <dgm:prSet phldrT="[Text]" custT="1"/>
      <dgm:spPr/>
      <dgm:t>
        <a:bodyPr/>
        <a:lstStyle/>
        <a:p>
          <a:pPr algn="ctr"/>
          <a:r>
            <a:rPr lang="hr-HR" sz="1600" b="1" dirty="0" smtClean="0">
              <a:solidFill>
                <a:srgbClr val="002060"/>
              </a:solidFill>
            </a:rPr>
            <a:t>Osiguravanje pomoćnika učenicima s teškoćama </a:t>
          </a:r>
          <a:r>
            <a:rPr lang="pl-PL" sz="1600" b="1" dirty="0" smtClean="0">
              <a:solidFill>
                <a:srgbClr val="002060"/>
              </a:solidFill>
            </a:rPr>
            <a:t>u osnovnoškolskim i srednjoškolskim odgojno-obrazovnim ustanovama</a:t>
          </a:r>
          <a:endParaRPr lang="hr-HR" sz="1600" b="1" dirty="0">
            <a:solidFill>
              <a:srgbClr val="002060"/>
            </a:solidFill>
          </a:endParaRPr>
        </a:p>
      </dgm:t>
    </dgm:pt>
    <dgm:pt modelId="{B665655C-CEA9-432B-A0E1-FE70FF5EE57B}" type="parTrans" cxnId="{543A65DA-AC10-4160-B863-CAC13729B21A}">
      <dgm:prSet/>
      <dgm:spPr/>
      <dgm:t>
        <a:bodyPr/>
        <a:lstStyle/>
        <a:p>
          <a:endParaRPr lang="hr-HR"/>
        </a:p>
      </dgm:t>
    </dgm:pt>
    <dgm:pt modelId="{B295A32D-6DC3-4554-AB6F-4C3860558F83}" type="sibTrans" cxnId="{543A65DA-AC10-4160-B863-CAC13729B21A}">
      <dgm:prSet/>
      <dgm:spPr/>
      <dgm:t>
        <a:bodyPr/>
        <a:lstStyle/>
        <a:p>
          <a:endParaRPr lang="hr-HR"/>
        </a:p>
      </dgm:t>
    </dgm:pt>
    <dgm:pt modelId="{A781BEF5-2409-4073-8F3F-E2815B8C9933}" type="pres">
      <dgm:prSet presAssocID="{B6EFD574-A8C7-48EC-AE0B-B65E861DD1CD}" presName="vert0" presStyleCnt="0">
        <dgm:presLayoutVars>
          <dgm:dir/>
          <dgm:animOne val="branch"/>
          <dgm:animLvl val="lvl"/>
        </dgm:presLayoutVars>
      </dgm:prSet>
      <dgm:spPr/>
    </dgm:pt>
    <dgm:pt modelId="{38C2F5CA-2E35-48A6-8788-94D1C070879A}" type="pres">
      <dgm:prSet presAssocID="{DBFE4591-6D56-4D4A-B5DC-A4561681D9B7}" presName="thickLine" presStyleLbl="alignNode1" presStyleIdx="0" presStyleCnt="8"/>
      <dgm:spPr/>
    </dgm:pt>
    <dgm:pt modelId="{A24E26A2-F3FE-4F74-A01F-3F0FBB0B676E}" type="pres">
      <dgm:prSet presAssocID="{DBFE4591-6D56-4D4A-B5DC-A4561681D9B7}" presName="horz1" presStyleCnt="0"/>
      <dgm:spPr/>
    </dgm:pt>
    <dgm:pt modelId="{876E050E-5A44-417B-9EB8-E373CAA1A69D}" type="pres">
      <dgm:prSet presAssocID="{DBFE4591-6D56-4D4A-B5DC-A4561681D9B7}" presName="tx1" presStyleLbl="revTx" presStyleIdx="0" presStyleCnt="8" custScaleX="100098" custScaleY="162680"/>
      <dgm:spPr/>
      <dgm:t>
        <a:bodyPr/>
        <a:lstStyle/>
        <a:p>
          <a:endParaRPr lang="hr-HR"/>
        </a:p>
      </dgm:t>
    </dgm:pt>
    <dgm:pt modelId="{4C90AD5D-3413-4268-BFCE-F69457BB1822}" type="pres">
      <dgm:prSet presAssocID="{DBFE4591-6D56-4D4A-B5DC-A4561681D9B7}" presName="vert1" presStyleCnt="0"/>
      <dgm:spPr/>
    </dgm:pt>
    <dgm:pt modelId="{2D02546E-90FD-4306-BD89-D7269EA5F05B}" type="pres">
      <dgm:prSet presAssocID="{C7644A7E-C227-4435-9AAA-34F7D07D0726}" presName="thickLine" presStyleLbl="alignNode1" presStyleIdx="1" presStyleCnt="8"/>
      <dgm:spPr/>
    </dgm:pt>
    <dgm:pt modelId="{238911FD-314C-4E4B-88ED-E82342A64E63}" type="pres">
      <dgm:prSet presAssocID="{C7644A7E-C227-4435-9AAA-34F7D07D0726}" presName="horz1" presStyleCnt="0"/>
      <dgm:spPr/>
    </dgm:pt>
    <dgm:pt modelId="{73300F01-F7EE-45F5-B103-908AB0FB6D9D}" type="pres">
      <dgm:prSet presAssocID="{C7644A7E-C227-4435-9AAA-34F7D07D0726}" presName="tx1" presStyleLbl="revTx" presStyleIdx="1" presStyleCnt="8" custScaleX="100098" custScaleY="162680"/>
      <dgm:spPr/>
      <dgm:t>
        <a:bodyPr/>
        <a:lstStyle/>
        <a:p>
          <a:endParaRPr lang="hr-HR"/>
        </a:p>
      </dgm:t>
    </dgm:pt>
    <dgm:pt modelId="{A741B526-1325-49D0-97AE-168EDC581840}" type="pres">
      <dgm:prSet presAssocID="{C7644A7E-C227-4435-9AAA-34F7D07D0726}" presName="vert1" presStyleCnt="0"/>
      <dgm:spPr/>
    </dgm:pt>
    <dgm:pt modelId="{FB7F2BD2-DF98-4DB3-BF32-D4D0E50DFC07}" type="pres">
      <dgm:prSet presAssocID="{F95EA67D-701F-41C0-AA0D-6D202C102BF2}" presName="thickLine" presStyleLbl="alignNode1" presStyleIdx="2" presStyleCnt="8" custLinFactNeighborY="-44336"/>
      <dgm:spPr/>
    </dgm:pt>
    <dgm:pt modelId="{EEDE69A5-66B0-4F1B-AE02-1A22A0068DDD}" type="pres">
      <dgm:prSet presAssocID="{F95EA67D-701F-41C0-AA0D-6D202C102BF2}" presName="horz1" presStyleCnt="0"/>
      <dgm:spPr/>
    </dgm:pt>
    <dgm:pt modelId="{BC442FBC-9E4D-41ED-BD2D-FA8B2695DFC9}" type="pres">
      <dgm:prSet presAssocID="{F95EA67D-701F-41C0-AA0D-6D202C102BF2}" presName="tx1" presStyleLbl="revTx" presStyleIdx="2" presStyleCnt="8" custScaleX="100098" custScaleY="162680" custLinFactNeighborY="-41215"/>
      <dgm:spPr/>
      <dgm:t>
        <a:bodyPr/>
        <a:lstStyle/>
        <a:p>
          <a:endParaRPr lang="hr-HR"/>
        </a:p>
      </dgm:t>
    </dgm:pt>
    <dgm:pt modelId="{48485255-358C-4A31-A893-648B68B57612}" type="pres">
      <dgm:prSet presAssocID="{F95EA67D-701F-41C0-AA0D-6D202C102BF2}" presName="vert1" presStyleCnt="0"/>
      <dgm:spPr/>
    </dgm:pt>
    <dgm:pt modelId="{1A7CD467-A0DC-41CC-A267-5C70A62A0663}" type="pres">
      <dgm:prSet presAssocID="{AA1D9116-0B26-445A-AA36-76DC66C353B3}" presName="thickLine" presStyleLbl="alignNode1" presStyleIdx="3" presStyleCnt="8" custLinFactNeighborY="-44336"/>
      <dgm:spPr/>
    </dgm:pt>
    <dgm:pt modelId="{9024B358-46CE-4864-A6A7-553E68701B79}" type="pres">
      <dgm:prSet presAssocID="{AA1D9116-0B26-445A-AA36-76DC66C353B3}" presName="horz1" presStyleCnt="0"/>
      <dgm:spPr/>
    </dgm:pt>
    <dgm:pt modelId="{8E79D8A0-3E58-45C3-9558-4127A6E7AFF0}" type="pres">
      <dgm:prSet presAssocID="{AA1D9116-0B26-445A-AA36-76DC66C353B3}" presName="tx1" presStyleLbl="revTx" presStyleIdx="3" presStyleCnt="8" custScaleX="100098" custScaleY="162680" custLinFactNeighborY="-53579"/>
      <dgm:spPr/>
      <dgm:t>
        <a:bodyPr/>
        <a:lstStyle/>
        <a:p>
          <a:endParaRPr lang="hr-HR"/>
        </a:p>
      </dgm:t>
    </dgm:pt>
    <dgm:pt modelId="{E9BCA036-5A0B-4EB7-8124-105FC1FCC6D0}" type="pres">
      <dgm:prSet presAssocID="{AA1D9116-0B26-445A-AA36-76DC66C353B3}" presName="vert1" presStyleCnt="0"/>
      <dgm:spPr/>
    </dgm:pt>
    <dgm:pt modelId="{22D6AEA8-1F48-49D5-B67A-EFD700591082}" type="pres">
      <dgm:prSet presAssocID="{F3E013CF-E612-4C5F-8DE2-655829713AC4}" presName="thickLine" presStyleLbl="alignNode1" presStyleIdx="4" presStyleCnt="8" custLinFactNeighborY="-43477"/>
      <dgm:spPr/>
    </dgm:pt>
    <dgm:pt modelId="{FD8CAB82-0CC0-4A7C-95A3-A3227AC942F2}" type="pres">
      <dgm:prSet presAssocID="{F3E013CF-E612-4C5F-8DE2-655829713AC4}" presName="horz1" presStyleCnt="0"/>
      <dgm:spPr/>
    </dgm:pt>
    <dgm:pt modelId="{9CCF512A-C12B-45C4-865E-278E8D8A0396}" type="pres">
      <dgm:prSet presAssocID="{F3E013CF-E612-4C5F-8DE2-655829713AC4}" presName="tx1" presStyleLbl="revTx" presStyleIdx="4" presStyleCnt="8" custScaleX="100098" custScaleY="162680" custLinFactNeighborX="0" custLinFactNeighborY="-16240"/>
      <dgm:spPr/>
      <dgm:t>
        <a:bodyPr/>
        <a:lstStyle/>
        <a:p>
          <a:endParaRPr lang="hr-HR"/>
        </a:p>
      </dgm:t>
    </dgm:pt>
    <dgm:pt modelId="{DDFC97F1-D1ED-4B90-843D-F1C26BAA2AE8}" type="pres">
      <dgm:prSet presAssocID="{F3E013CF-E612-4C5F-8DE2-655829713AC4}" presName="vert1" presStyleCnt="0"/>
      <dgm:spPr/>
    </dgm:pt>
    <dgm:pt modelId="{D8471373-109F-4115-8973-AED0AB6011B0}" type="pres">
      <dgm:prSet presAssocID="{27C3AEB5-70CF-4E9D-8AD3-3685FEF6C35B}" presName="thickLine" presStyleLbl="alignNode1" presStyleIdx="5" presStyleCnt="8" custLinFactNeighborY="-17734"/>
      <dgm:spPr/>
    </dgm:pt>
    <dgm:pt modelId="{254161B8-2E7F-4FB8-A017-17DD0826F4F0}" type="pres">
      <dgm:prSet presAssocID="{27C3AEB5-70CF-4E9D-8AD3-3685FEF6C35B}" presName="horz1" presStyleCnt="0"/>
      <dgm:spPr/>
    </dgm:pt>
    <dgm:pt modelId="{DD26BC03-51BE-497E-A997-2505D870CC28}" type="pres">
      <dgm:prSet presAssocID="{27C3AEB5-70CF-4E9D-8AD3-3685FEF6C35B}" presName="tx1" presStyleLbl="revTx" presStyleIdx="5" presStyleCnt="8" custScaleX="100098" custScaleY="162680" custLinFactNeighborX="98" custLinFactNeighborY="-10057"/>
      <dgm:spPr/>
      <dgm:t>
        <a:bodyPr/>
        <a:lstStyle/>
        <a:p>
          <a:endParaRPr lang="hr-HR"/>
        </a:p>
      </dgm:t>
    </dgm:pt>
    <dgm:pt modelId="{8DC7AABF-84A9-4B03-910D-BECBEE2719DE}" type="pres">
      <dgm:prSet presAssocID="{27C3AEB5-70CF-4E9D-8AD3-3685FEF6C35B}" presName="vert1" presStyleCnt="0"/>
      <dgm:spPr/>
    </dgm:pt>
    <dgm:pt modelId="{63572910-C7BC-4AD3-8264-434732DD1F62}" type="pres">
      <dgm:prSet presAssocID="{A58CE504-F096-4CD7-9AB0-314BA0EF1849}" presName="thickLine" presStyleLbl="alignNode1" presStyleIdx="6" presStyleCnt="8" custLinFactNeighborY="-13934"/>
      <dgm:spPr/>
    </dgm:pt>
    <dgm:pt modelId="{DCBDD1F3-474D-427D-8E2C-98FFA19AC29C}" type="pres">
      <dgm:prSet presAssocID="{A58CE504-F096-4CD7-9AB0-314BA0EF1849}" presName="horz1" presStyleCnt="0"/>
      <dgm:spPr/>
    </dgm:pt>
    <dgm:pt modelId="{D2F0B2EE-48CA-4F7F-BC4A-E0373B8C7083}" type="pres">
      <dgm:prSet presAssocID="{A58CE504-F096-4CD7-9AB0-314BA0EF1849}" presName="tx1" presStyleLbl="revTx" presStyleIdx="6" presStyleCnt="8" custScaleX="100098" custScaleY="162680" custLinFactNeighborX="1876" custLinFactNeighborY="2307"/>
      <dgm:spPr/>
      <dgm:t>
        <a:bodyPr/>
        <a:lstStyle/>
        <a:p>
          <a:endParaRPr lang="hr-HR"/>
        </a:p>
      </dgm:t>
    </dgm:pt>
    <dgm:pt modelId="{F52DE19C-BA50-4F73-9189-C325DDB51FA2}" type="pres">
      <dgm:prSet presAssocID="{A58CE504-F096-4CD7-9AB0-314BA0EF1849}" presName="vert1" presStyleCnt="0"/>
      <dgm:spPr/>
    </dgm:pt>
    <dgm:pt modelId="{65730F98-A296-4A5B-A659-E8E2861BC7F6}" type="pres">
      <dgm:prSet presAssocID="{523157EE-28DE-4D3C-A6E2-3E2BE7195426}" presName="thickLine" presStyleLbl="alignNode1" presStyleIdx="7" presStyleCnt="8"/>
      <dgm:spPr/>
    </dgm:pt>
    <dgm:pt modelId="{51024CAA-ED96-4951-A372-490DD2C1A7B9}" type="pres">
      <dgm:prSet presAssocID="{523157EE-28DE-4D3C-A6E2-3E2BE7195426}" presName="horz1" presStyleCnt="0"/>
      <dgm:spPr/>
    </dgm:pt>
    <dgm:pt modelId="{A1C7BD9F-F7B3-4B34-B76F-A5AF18E3360C}" type="pres">
      <dgm:prSet presAssocID="{523157EE-28DE-4D3C-A6E2-3E2BE7195426}" presName="tx1" presStyleLbl="revTx" presStyleIdx="7" presStyleCnt="8" custScaleX="100098" custScaleY="162680"/>
      <dgm:spPr/>
      <dgm:t>
        <a:bodyPr/>
        <a:lstStyle/>
        <a:p>
          <a:endParaRPr lang="hr-HR"/>
        </a:p>
      </dgm:t>
    </dgm:pt>
    <dgm:pt modelId="{1CA4E1E3-CF31-4BF3-9023-DFBAC3E912B1}" type="pres">
      <dgm:prSet presAssocID="{523157EE-28DE-4D3C-A6E2-3E2BE7195426}" presName="vert1" presStyleCnt="0"/>
      <dgm:spPr/>
    </dgm:pt>
  </dgm:ptLst>
  <dgm:cxnLst>
    <dgm:cxn modelId="{543A65DA-AC10-4160-B863-CAC13729B21A}" srcId="{B6EFD574-A8C7-48EC-AE0B-B65E861DD1CD}" destId="{523157EE-28DE-4D3C-A6E2-3E2BE7195426}" srcOrd="7" destOrd="0" parTransId="{B665655C-CEA9-432B-A0E1-FE70FF5EE57B}" sibTransId="{B295A32D-6DC3-4554-AB6F-4C3860558F83}"/>
    <dgm:cxn modelId="{D0EE1AB1-7756-4A99-A8CC-94B23CE592A8}" type="presOf" srcId="{523157EE-28DE-4D3C-A6E2-3E2BE7195426}" destId="{A1C7BD9F-F7B3-4B34-B76F-A5AF18E3360C}" srcOrd="0" destOrd="0" presId="urn:microsoft.com/office/officeart/2008/layout/LinedList"/>
    <dgm:cxn modelId="{063EF77E-5988-43AE-B32F-EE8A6E7F17F9}" srcId="{B6EFD574-A8C7-48EC-AE0B-B65E861DD1CD}" destId="{F95EA67D-701F-41C0-AA0D-6D202C102BF2}" srcOrd="2" destOrd="0" parTransId="{0AFB4D88-C3B6-42AE-B588-5F78F05EC2FF}" sibTransId="{D91FB48D-840B-4A22-83E1-61B3E9A45B4C}"/>
    <dgm:cxn modelId="{04CBCD04-2A27-44B0-B859-F8F4B4AB6764}" type="presOf" srcId="{C7644A7E-C227-4435-9AAA-34F7D07D0726}" destId="{73300F01-F7EE-45F5-B103-908AB0FB6D9D}" srcOrd="0" destOrd="0" presId="urn:microsoft.com/office/officeart/2008/layout/LinedList"/>
    <dgm:cxn modelId="{B290D357-4545-46E2-A611-22575C67D0AF}" srcId="{B6EFD574-A8C7-48EC-AE0B-B65E861DD1CD}" destId="{AA1D9116-0B26-445A-AA36-76DC66C353B3}" srcOrd="3" destOrd="0" parTransId="{DF8BC6C6-C5C0-4047-A700-F27618C2F455}" sibTransId="{7869B5ED-D226-48C7-94C7-92E140E32ECF}"/>
    <dgm:cxn modelId="{2FB5D9BD-3985-4988-B617-DD3E6DA2BEBF}" srcId="{B6EFD574-A8C7-48EC-AE0B-B65E861DD1CD}" destId="{A58CE504-F096-4CD7-9AB0-314BA0EF1849}" srcOrd="6" destOrd="0" parTransId="{04E9110F-727F-49C5-A5B7-DD49CCF6FE66}" sibTransId="{4E57780A-C2B4-4F25-8DF2-801DF5C380D8}"/>
    <dgm:cxn modelId="{9956DF9B-80E2-4C67-8597-DCE0A787F664}" srcId="{B6EFD574-A8C7-48EC-AE0B-B65E861DD1CD}" destId="{C7644A7E-C227-4435-9AAA-34F7D07D0726}" srcOrd="1" destOrd="0" parTransId="{5EBFBDC6-D357-4C80-ABDA-1A86AC0E34CE}" sibTransId="{294A3F7D-E3A5-4ADA-880D-4470D730C003}"/>
    <dgm:cxn modelId="{70EB1522-A62F-46F0-A53A-3017365A9DDB}" srcId="{B6EFD574-A8C7-48EC-AE0B-B65E861DD1CD}" destId="{27C3AEB5-70CF-4E9D-8AD3-3685FEF6C35B}" srcOrd="5" destOrd="0" parTransId="{9699C7A6-D074-4EE0-9DEE-088A795A2284}" sibTransId="{9663F270-2587-44D7-8FCF-9052FBA49C02}"/>
    <dgm:cxn modelId="{C04EBD36-3183-46BC-BF20-34A4782F9A98}" type="presOf" srcId="{DBFE4591-6D56-4D4A-B5DC-A4561681D9B7}" destId="{876E050E-5A44-417B-9EB8-E373CAA1A69D}" srcOrd="0" destOrd="0" presId="urn:microsoft.com/office/officeart/2008/layout/LinedList"/>
    <dgm:cxn modelId="{2DE6B5EC-F155-4038-A7D6-D1A8A59CEFC0}" type="presOf" srcId="{F95EA67D-701F-41C0-AA0D-6D202C102BF2}" destId="{BC442FBC-9E4D-41ED-BD2D-FA8B2695DFC9}" srcOrd="0" destOrd="0" presId="urn:microsoft.com/office/officeart/2008/layout/LinedList"/>
    <dgm:cxn modelId="{F4E7654A-43D3-46A5-9BB4-66E41BD5B199}" type="presOf" srcId="{A58CE504-F096-4CD7-9AB0-314BA0EF1849}" destId="{D2F0B2EE-48CA-4F7F-BC4A-E0373B8C7083}" srcOrd="0" destOrd="0" presId="urn:microsoft.com/office/officeart/2008/layout/LinedList"/>
    <dgm:cxn modelId="{665BE49D-42E0-40B3-9ECA-3C0683A9886E}" type="presOf" srcId="{AA1D9116-0B26-445A-AA36-76DC66C353B3}" destId="{8E79D8A0-3E58-45C3-9558-4127A6E7AFF0}" srcOrd="0" destOrd="0" presId="urn:microsoft.com/office/officeart/2008/layout/LinedList"/>
    <dgm:cxn modelId="{7289424D-2632-409E-AF07-C6735DAC8165}" type="presOf" srcId="{B6EFD574-A8C7-48EC-AE0B-B65E861DD1CD}" destId="{A781BEF5-2409-4073-8F3F-E2815B8C9933}" srcOrd="0" destOrd="0" presId="urn:microsoft.com/office/officeart/2008/layout/LinedList"/>
    <dgm:cxn modelId="{5A5C1829-59F0-448C-9184-3B5FFC95F4DD}" srcId="{B6EFD574-A8C7-48EC-AE0B-B65E861DD1CD}" destId="{DBFE4591-6D56-4D4A-B5DC-A4561681D9B7}" srcOrd="0" destOrd="0" parTransId="{44089A89-9C4D-40B1-94F8-8F41558C9C15}" sibTransId="{02A77A67-7ED5-4081-B41A-335730308268}"/>
    <dgm:cxn modelId="{15102A1A-DDEC-4512-9F7D-B2B0017EE559}" type="presOf" srcId="{F3E013CF-E612-4C5F-8DE2-655829713AC4}" destId="{9CCF512A-C12B-45C4-865E-278E8D8A0396}" srcOrd="0" destOrd="0" presId="urn:microsoft.com/office/officeart/2008/layout/LinedList"/>
    <dgm:cxn modelId="{E13B7198-5A29-4AB2-9ECE-601C1CA7EC1D}" srcId="{B6EFD574-A8C7-48EC-AE0B-B65E861DD1CD}" destId="{F3E013CF-E612-4C5F-8DE2-655829713AC4}" srcOrd="4" destOrd="0" parTransId="{ABAD7249-5390-4927-A7E8-E58EBEC17524}" sibTransId="{9C120AE7-1054-43DE-9533-DDADDA641FFA}"/>
    <dgm:cxn modelId="{516718E4-4053-4185-B403-7216365F3C9A}" type="presOf" srcId="{27C3AEB5-70CF-4E9D-8AD3-3685FEF6C35B}" destId="{DD26BC03-51BE-497E-A997-2505D870CC28}" srcOrd="0" destOrd="0" presId="urn:microsoft.com/office/officeart/2008/layout/LinedList"/>
    <dgm:cxn modelId="{93BD30E7-818E-4098-B369-F75D3D7424BB}" type="presParOf" srcId="{A781BEF5-2409-4073-8F3F-E2815B8C9933}" destId="{38C2F5CA-2E35-48A6-8788-94D1C070879A}" srcOrd="0" destOrd="0" presId="urn:microsoft.com/office/officeart/2008/layout/LinedList"/>
    <dgm:cxn modelId="{482228CD-8FA4-457A-9472-B795F968A48C}" type="presParOf" srcId="{A781BEF5-2409-4073-8F3F-E2815B8C9933}" destId="{A24E26A2-F3FE-4F74-A01F-3F0FBB0B676E}" srcOrd="1" destOrd="0" presId="urn:microsoft.com/office/officeart/2008/layout/LinedList"/>
    <dgm:cxn modelId="{573434AF-D8A2-4FFE-B4E5-7EF962E0BAF1}" type="presParOf" srcId="{A24E26A2-F3FE-4F74-A01F-3F0FBB0B676E}" destId="{876E050E-5A44-417B-9EB8-E373CAA1A69D}" srcOrd="0" destOrd="0" presId="urn:microsoft.com/office/officeart/2008/layout/LinedList"/>
    <dgm:cxn modelId="{92083A44-3453-40EF-83E7-7C8FED9AF8EE}" type="presParOf" srcId="{A24E26A2-F3FE-4F74-A01F-3F0FBB0B676E}" destId="{4C90AD5D-3413-4268-BFCE-F69457BB1822}" srcOrd="1" destOrd="0" presId="urn:microsoft.com/office/officeart/2008/layout/LinedList"/>
    <dgm:cxn modelId="{605AC041-EBBF-4C37-963F-6FA229930B34}" type="presParOf" srcId="{A781BEF5-2409-4073-8F3F-E2815B8C9933}" destId="{2D02546E-90FD-4306-BD89-D7269EA5F05B}" srcOrd="2" destOrd="0" presId="urn:microsoft.com/office/officeart/2008/layout/LinedList"/>
    <dgm:cxn modelId="{20368AB7-1F92-40F5-A489-00C7BCCE392B}" type="presParOf" srcId="{A781BEF5-2409-4073-8F3F-E2815B8C9933}" destId="{238911FD-314C-4E4B-88ED-E82342A64E63}" srcOrd="3" destOrd="0" presId="urn:microsoft.com/office/officeart/2008/layout/LinedList"/>
    <dgm:cxn modelId="{98642949-D8B4-428F-A92C-D4429E9D65EA}" type="presParOf" srcId="{238911FD-314C-4E4B-88ED-E82342A64E63}" destId="{73300F01-F7EE-45F5-B103-908AB0FB6D9D}" srcOrd="0" destOrd="0" presId="urn:microsoft.com/office/officeart/2008/layout/LinedList"/>
    <dgm:cxn modelId="{70B1DE37-607A-4809-92F9-49C8F9DB1B84}" type="presParOf" srcId="{238911FD-314C-4E4B-88ED-E82342A64E63}" destId="{A741B526-1325-49D0-97AE-168EDC581840}" srcOrd="1" destOrd="0" presId="urn:microsoft.com/office/officeart/2008/layout/LinedList"/>
    <dgm:cxn modelId="{B55B7459-155C-45F8-BCEA-82F618435038}" type="presParOf" srcId="{A781BEF5-2409-4073-8F3F-E2815B8C9933}" destId="{FB7F2BD2-DF98-4DB3-BF32-D4D0E50DFC07}" srcOrd="4" destOrd="0" presId="urn:microsoft.com/office/officeart/2008/layout/LinedList"/>
    <dgm:cxn modelId="{70CAF363-911E-4FB8-8633-CA5ABEA5EB8A}" type="presParOf" srcId="{A781BEF5-2409-4073-8F3F-E2815B8C9933}" destId="{EEDE69A5-66B0-4F1B-AE02-1A22A0068DDD}" srcOrd="5" destOrd="0" presId="urn:microsoft.com/office/officeart/2008/layout/LinedList"/>
    <dgm:cxn modelId="{EF8D3CD7-C233-4C33-A18D-F47782EEB353}" type="presParOf" srcId="{EEDE69A5-66B0-4F1B-AE02-1A22A0068DDD}" destId="{BC442FBC-9E4D-41ED-BD2D-FA8B2695DFC9}" srcOrd="0" destOrd="0" presId="urn:microsoft.com/office/officeart/2008/layout/LinedList"/>
    <dgm:cxn modelId="{53A24FBA-9837-41E5-94B6-5DF97055084B}" type="presParOf" srcId="{EEDE69A5-66B0-4F1B-AE02-1A22A0068DDD}" destId="{48485255-358C-4A31-A893-648B68B57612}" srcOrd="1" destOrd="0" presId="urn:microsoft.com/office/officeart/2008/layout/LinedList"/>
    <dgm:cxn modelId="{126EEF35-B97D-455F-B26C-97D7328390EC}" type="presParOf" srcId="{A781BEF5-2409-4073-8F3F-E2815B8C9933}" destId="{1A7CD467-A0DC-41CC-A267-5C70A62A0663}" srcOrd="6" destOrd="0" presId="urn:microsoft.com/office/officeart/2008/layout/LinedList"/>
    <dgm:cxn modelId="{6C9271E5-7B2F-4ABC-A7FF-5CCD3B65A770}" type="presParOf" srcId="{A781BEF5-2409-4073-8F3F-E2815B8C9933}" destId="{9024B358-46CE-4864-A6A7-553E68701B79}" srcOrd="7" destOrd="0" presId="urn:microsoft.com/office/officeart/2008/layout/LinedList"/>
    <dgm:cxn modelId="{C6E8F71E-A440-498C-832C-6B032A5EC40F}" type="presParOf" srcId="{9024B358-46CE-4864-A6A7-553E68701B79}" destId="{8E79D8A0-3E58-45C3-9558-4127A6E7AFF0}" srcOrd="0" destOrd="0" presId="urn:microsoft.com/office/officeart/2008/layout/LinedList"/>
    <dgm:cxn modelId="{D6EE6789-2F7B-4D84-A8EA-014501ECCC5F}" type="presParOf" srcId="{9024B358-46CE-4864-A6A7-553E68701B79}" destId="{E9BCA036-5A0B-4EB7-8124-105FC1FCC6D0}" srcOrd="1" destOrd="0" presId="urn:microsoft.com/office/officeart/2008/layout/LinedList"/>
    <dgm:cxn modelId="{486613F2-04AC-45C6-954B-71B7F019EF30}" type="presParOf" srcId="{A781BEF5-2409-4073-8F3F-E2815B8C9933}" destId="{22D6AEA8-1F48-49D5-B67A-EFD700591082}" srcOrd="8" destOrd="0" presId="urn:microsoft.com/office/officeart/2008/layout/LinedList"/>
    <dgm:cxn modelId="{68E1EA9E-339B-4F14-B0B3-829F8D4A28F6}" type="presParOf" srcId="{A781BEF5-2409-4073-8F3F-E2815B8C9933}" destId="{FD8CAB82-0CC0-4A7C-95A3-A3227AC942F2}" srcOrd="9" destOrd="0" presId="urn:microsoft.com/office/officeart/2008/layout/LinedList"/>
    <dgm:cxn modelId="{023E39CF-C910-4C12-AF95-FDBEBBEC023F}" type="presParOf" srcId="{FD8CAB82-0CC0-4A7C-95A3-A3227AC942F2}" destId="{9CCF512A-C12B-45C4-865E-278E8D8A0396}" srcOrd="0" destOrd="0" presId="urn:microsoft.com/office/officeart/2008/layout/LinedList"/>
    <dgm:cxn modelId="{F47E5225-5D1E-4317-945D-A3ACAB8B32B0}" type="presParOf" srcId="{FD8CAB82-0CC0-4A7C-95A3-A3227AC942F2}" destId="{DDFC97F1-D1ED-4B90-843D-F1C26BAA2AE8}" srcOrd="1" destOrd="0" presId="urn:microsoft.com/office/officeart/2008/layout/LinedList"/>
    <dgm:cxn modelId="{EEFDC45B-4020-485B-ADD7-E2BA2324FCDE}" type="presParOf" srcId="{A781BEF5-2409-4073-8F3F-E2815B8C9933}" destId="{D8471373-109F-4115-8973-AED0AB6011B0}" srcOrd="10" destOrd="0" presId="urn:microsoft.com/office/officeart/2008/layout/LinedList"/>
    <dgm:cxn modelId="{0231BCD2-3BD7-4838-9191-34364C2A00D0}" type="presParOf" srcId="{A781BEF5-2409-4073-8F3F-E2815B8C9933}" destId="{254161B8-2E7F-4FB8-A017-17DD0826F4F0}" srcOrd="11" destOrd="0" presId="urn:microsoft.com/office/officeart/2008/layout/LinedList"/>
    <dgm:cxn modelId="{349905C4-1B48-48C6-828D-37A2CF76C029}" type="presParOf" srcId="{254161B8-2E7F-4FB8-A017-17DD0826F4F0}" destId="{DD26BC03-51BE-497E-A997-2505D870CC28}" srcOrd="0" destOrd="0" presId="urn:microsoft.com/office/officeart/2008/layout/LinedList"/>
    <dgm:cxn modelId="{5BF36E66-8552-4CB4-A2E1-FF5752DADB7A}" type="presParOf" srcId="{254161B8-2E7F-4FB8-A017-17DD0826F4F0}" destId="{8DC7AABF-84A9-4B03-910D-BECBEE2719DE}" srcOrd="1" destOrd="0" presId="urn:microsoft.com/office/officeart/2008/layout/LinedList"/>
    <dgm:cxn modelId="{357E5BE7-550B-4897-B721-A4451E7727BF}" type="presParOf" srcId="{A781BEF5-2409-4073-8F3F-E2815B8C9933}" destId="{63572910-C7BC-4AD3-8264-434732DD1F62}" srcOrd="12" destOrd="0" presId="urn:microsoft.com/office/officeart/2008/layout/LinedList"/>
    <dgm:cxn modelId="{21E32350-3D7D-44AA-A770-3536A6D80CBE}" type="presParOf" srcId="{A781BEF5-2409-4073-8F3F-E2815B8C9933}" destId="{DCBDD1F3-474D-427D-8E2C-98FFA19AC29C}" srcOrd="13" destOrd="0" presId="urn:microsoft.com/office/officeart/2008/layout/LinedList"/>
    <dgm:cxn modelId="{EB6F87A9-5DB6-4D9E-A576-9F53669E9001}" type="presParOf" srcId="{DCBDD1F3-474D-427D-8E2C-98FFA19AC29C}" destId="{D2F0B2EE-48CA-4F7F-BC4A-E0373B8C7083}" srcOrd="0" destOrd="0" presId="urn:microsoft.com/office/officeart/2008/layout/LinedList"/>
    <dgm:cxn modelId="{EE50E524-2E15-4399-A5DA-8FF5B58A9FF1}" type="presParOf" srcId="{DCBDD1F3-474D-427D-8E2C-98FFA19AC29C}" destId="{F52DE19C-BA50-4F73-9189-C325DDB51FA2}" srcOrd="1" destOrd="0" presId="urn:microsoft.com/office/officeart/2008/layout/LinedList"/>
    <dgm:cxn modelId="{BED6B09A-876C-4419-8FDE-C0F56D973A31}" type="presParOf" srcId="{A781BEF5-2409-4073-8F3F-E2815B8C9933}" destId="{65730F98-A296-4A5B-A659-E8E2861BC7F6}" srcOrd="14" destOrd="0" presId="urn:microsoft.com/office/officeart/2008/layout/LinedList"/>
    <dgm:cxn modelId="{7723EAAA-3943-496B-9142-447852ED3BCB}" type="presParOf" srcId="{A781BEF5-2409-4073-8F3F-E2815B8C9933}" destId="{51024CAA-ED96-4951-A372-490DD2C1A7B9}" srcOrd="15" destOrd="0" presId="urn:microsoft.com/office/officeart/2008/layout/LinedList"/>
    <dgm:cxn modelId="{7F198445-6110-4623-9A9E-B019AFDD4189}" type="presParOf" srcId="{51024CAA-ED96-4951-A372-490DD2C1A7B9}" destId="{A1C7BD9F-F7B3-4B34-B76F-A5AF18E3360C}" srcOrd="0" destOrd="0" presId="urn:microsoft.com/office/officeart/2008/layout/LinedList"/>
    <dgm:cxn modelId="{D6A82477-27D9-4F01-96B5-FE955D6646AE}" type="presParOf" srcId="{51024CAA-ED96-4951-A372-490DD2C1A7B9}" destId="{1CA4E1E3-CF31-4BF3-9023-DFBAC3E912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FA6CE-94D7-481B-9A7D-3060D3BC74E2}">
      <dsp:nvSpPr>
        <dsp:cNvPr id="0" name=""/>
        <dsp:cNvSpPr/>
      </dsp:nvSpPr>
      <dsp:spPr>
        <a:xfrm>
          <a:off x="7233" y="1492812"/>
          <a:ext cx="2161877" cy="15403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rgbClr val="002060"/>
              </a:solidFill>
            </a:rPr>
            <a:t>Priprema projekata / natječajne dokumentacije </a:t>
          </a:r>
          <a:endParaRPr lang="en-GB" sz="1600" b="1" kern="1200" dirty="0">
            <a:solidFill>
              <a:srgbClr val="002060"/>
            </a:solidFill>
          </a:endParaRPr>
        </a:p>
      </dsp:txBody>
      <dsp:txXfrm>
        <a:off x="52348" y="1537927"/>
        <a:ext cx="2071647" cy="1450107"/>
      </dsp:txXfrm>
    </dsp:sp>
    <dsp:sp modelId="{3325544A-4813-40E7-9F72-2B71963A2635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2385298" y="2102137"/>
        <a:ext cx="320822" cy="321687"/>
      </dsp:txXfrm>
    </dsp:sp>
    <dsp:sp modelId="{15BA4995-DBF3-4F6A-9E00-87A59714E9D6}">
      <dsp:nvSpPr>
        <dsp:cNvPr id="0" name=""/>
        <dsp:cNvSpPr/>
      </dsp:nvSpPr>
      <dsp:spPr>
        <a:xfrm>
          <a:off x="3033861" y="1492812"/>
          <a:ext cx="2161877" cy="15403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accent1">
                  <a:lumMod val="50000"/>
                </a:schemeClr>
              </a:solidFill>
            </a:rPr>
            <a:t>Provedba natječaja / evaluacija pristiglih prijava </a:t>
          </a:r>
          <a:endParaRPr lang="en-GB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dirty="0">
            <a:solidFill>
              <a:srgbClr val="002060"/>
            </a:solidFill>
          </a:endParaRPr>
        </a:p>
      </dsp:txBody>
      <dsp:txXfrm>
        <a:off x="3078976" y="1537927"/>
        <a:ext cx="2071647" cy="1450107"/>
      </dsp:txXfrm>
    </dsp:sp>
    <dsp:sp modelId="{E98C47B9-4943-42FB-A046-48FA246A7A54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>
        <a:off x="5411926" y="2102137"/>
        <a:ext cx="320822" cy="321687"/>
      </dsp:txXfrm>
    </dsp:sp>
    <dsp:sp modelId="{BDF033D0-5CCE-4F1E-8BF2-B79F64AFC3D0}">
      <dsp:nvSpPr>
        <dsp:cNvPr id="0" name=""/>
        <dsp:cNvSpPr/>
      </dsp:nvSpPr>
      <dsp:spPr>
        <a:xfrm>
          <a:off x="6060489" y="1492812"/>
          <a:ext cx="2161877" cy="15403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>
              <a:solidFill>
                <a:schemeClr val="tx2">
                  <a:lumMod val="75000"/>
                </a:schemeClr>
              </a:solidFill>
            </a:rPr>
            <a:t>Provedba i praćenje provedbe projekata </a:t>
          </a:r>
          <a:endParaRPr lang="en-GB" sz="1600" b="1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kern="1200" dirty="0">
            <a:solidFill>
              <a:srgbClr val="002060"/>
            </a:solidFill>
          </a:endParaRPr>
        </a:p>
      </dsp:txBody>
      <dsp:txXfrm>
        <a:off x="6105604" y="1537927"/>
        <a:ext cx="2071647" cy="1450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D2BB4-93D0-40B2-9C8A-A7DC86464BD4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698FD-E58B-4DBB-B4A6-C95DB36365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61565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87810-BCD7-4AD2-87E5-FD77FE8958A9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BEC1F-4577-4330-879C-B7B79096B6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043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28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5494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28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 smtClean="0"/>
              <a:pPr>
                <a:defRPr/>
              </a:pPr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 smtClean="0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 smtClean="0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997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6D4C5-5480-49B2-AF74-26A0C8042F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31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ABF3-8D38-4981-A090-27307785ED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60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82B84-C9B9-4609-B439-83426F9DD1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4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DE06-E4A6-47CE-9B97-2049A00EE4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A9D3-7ABF-4F29-9F0B-C749DA32E4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9EB9-0C68-426A-BF9B-070C853793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71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146A-A4F1-4089-BD9A-49ECF77A4B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0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 smtClean="0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6103-B69B-4F99-B77F-1F8FD2F956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21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50F8-9E29-4B7D-8BD1-D67D847BF3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B336-5B17-4AFC-AD58-DEFEBD64E0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66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B8C5-61C0-404E-AC75-2E45A4518C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9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 smtClean="0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 smtClean="0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 smtClean="0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 smtClean="0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 smtClean="0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 smtClean="0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 smtClean="0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 smtClean="0"/>
              <a:pPr>
                <a:defRPr/>
              </a:pPr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5/15/2017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96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F2E098-8C45-4ECA-A563-6BBF00189B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5/15/2017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162539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16559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309372" y="1807260"/>
            <a:ext cx="4463796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sz="3600" dirty="0" smtClean="0">
                <a:latin typeface="Myriad Pro Light SemiExt" charset="0"/>
                <a:cs typeface="Myriad Pro Light SemiExt" charset="0"/>
              </a:rPr>
              <a:t>Cjeloživotno učenje kroz prizmu fondova</a:t>
            </a:r>
          </a:p>
          <a:p>
            <a:pPr eaLnBrk="1" hangingPunct="1"/>
            <a:r>
              <a:rPr lang="hr-HR" sz="3600" dirty="0" smtClean="0">
                <a:latin typeface="Myriad Pro Light SemiExt" charset="0"/>
                <a:cs typeface="Myriad Pro Light SemiExt" charset="0"/>
              </a:rPr>
              <a:t>Europske unije</a:t>
            </a:r>
            <a:endParaRPr lang="en-US" sz="3600" dirty="0">
              <a:latin typeface="Myriad Pro Light SemiExt" charset="0"/>
              <a:cs typeface="Myriad Pro Light SemiExt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" y="3597275"/>
            <a:ext cx="2225675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 txBox="1">
            <a:spLocks/>
          </p:cNvSpPr>
          <p:nvPr/>
        </p:nvSpPr>
        <p:spPr bwMode="auto">
          <a:xfrm>
            <a:off x="419100" y="4038125"/>
            <a:ext cx="3127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sz="1200" dirty="0" smtClean="0">
                <a:latin typeface="Myriad Pro Light SemiExt" charset="0"/>
                <a:cs typeface="Myriad Pro Light SemiExt" charset="0"/>
              </a:rPr>
              <a:t>Martina Hundrić, </a:t>
            </a:r>
          </a:p>
          <a:p>
            <a:pPr eaLnBrk="1" hangingPunct="1"/>
            <a:r>
              <a:rPr lang="hr-HR" sz="1200" dirty="0" smtClean="0">
                <a:latin typeface="Myriad Pro Light SemiExt" charset="0"/>
                <a:cs typeface="Myriad Pro Light SemiExt" charset="0"/>
              </a:rPr>
              <a:t>pomoćnica ravnatelja</a:t>
            </a:r>
          </a:p>
          <a:p>
            <a:pPr eaLnBrk="1" hangingPunct="1"/>
            <a:endParaRPr lang="hr-HR" sz="1200" dirty="0" smtClean="0">
              <a:latin typeface="Myriad Pro Light SemiExt" charset="0"/>
              <a:cs typeface="Myriad Pro Light SemiExt" charset="0"/>
            </a:endParaRPr>
          </a:p>
          <a:p>
            <a:pPr eaLnBrk="1" hangingPunct="1"/>
            <a:endParaRPr lang="hr-HR" sz="1200" dirty="0">
              <a:latin typeface="Myriad Pro Light SemiExt" charset="0"/>
              <a:cs typeface="Myriad Pro Light SemiExt" charset="0"/>
            </a:endParaRPr>
          </a:p>
          <a:p>
            <a:pPr eaLnBrk="1" hangingPunct="1"/>
            <a:r>
              <a:rPr lang="hr-HR" sz="1200" dirty="0" smtClean="0">
                <a:latin typeface="Myriad Pro Light SemiExt" charset="0"/>
                <a:cs typeface="Myriad Pro Light SemiExt" charset="0"/>
              </a:rPr>
              <a:t>17. svibnja 2017. </a:t>
            </a:r>
            <a:endParaRPr lang="en-US" sz="12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838" y="353451"/>
            <a:ext cx="4986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hr-HR" b="1" dirty="0">
                <a:solidFill>
                  <a:srgbClr val="161796"/>
                </a:solidFill>
                <a:latin typeface="Myriad Pro Light SemiExt"/>
              </a:rPr>
              <a:t>Operativni</a:t>
            </a:r>
            <a:r>
              <a:rPr lang="hr-HR" sz="1600" b="1" dirty="0">
                <a:solidFill>
                  <a:srgbClr val="002060"/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b="1" dirty="0">
                <a:solidFill>
                  <a:srgbClr val="161796"/>
                </a:solidFill>
                <a:latin typeface="Myriad Pro Light SemiExt"/>
              </a:rPr>
              <a:t>program</a:t>
            </a:r>
            <a:r>
              <a:rPr lang="hr-HR" sz="1600" b="1" dirty="0">
                <a:solidFill>
                  <a:srgbClr val="002060"/>
                </a:solidFill>
                <a:latin typeface="Myriad Pro Light SemiExt" charset="0"/>
                <a:cs typeface="Myriad Pro Light SemiExt" charset="0"/>
              </a:rPr>
              <a:t> </a:t>
            </a:r>
            <a:endParaRPr lang="hr-HR" sz="1600" b="1" dirty="0" smtClean="0">
              <a:solidFill>
                <a:srgbClr val="002060"/>
              </a:solidFill>
              <a:latin typeface="Myriad Pro Light SemiExt" charset="0"/>
              <a:cs typeface="Myriad Pro Light SemiExt" charset="0"/>
            </a:endParaRPr>
          </a:p>
          <a:p>
            <a:pPr eaLnBrk="1" hangingPunct="1"/>
            <a:endParaRPr lang="hr-HR" sz="1600" b="1" dirty="0" smtClean="0">
              <a:solidFill>
                <a:srgbClr val="002060"/>
              </a:solidFill>
              <a:latin typeface="Myriad Pro Light SemiExt" charset="0"/>
              <a:cs typeface="Myriad Pro Light SemiExt" charset="0"/>
            </a:endParaRPr>
          </a:p>
          <a:p>
            <a:pPr eaLnBrk="1" hangingPunct="1"/>
            <a:r>
              <a:rPr lang="ta-IN" b="1" dirty="0">
                <a:solidFill>
                  <a:srgbClr val="161796"/>
                </a:solidFill>
                <a:latin typeface="Myriad Pro Light SemiExt"/>
              </a:rPr>
              <a:t>Učinkoviti</a:t>
            </a:r>
            <a:r>
              <a:rPr lang="hr-HR" sz="1600" b="1" dirty="0" smtClean="0">
                <a:solidFill>
                  <a:srgbClr val="0070C0"/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ta-IN" b="1" dirty="0">
                <a:solidFill>
                  <a:srgbClr val="161796"/>
                </a:solidFill>
                <a:latin typeface="Myriad Pro Light SemiExt"/>
              </a:rPr>
              <a:t>ljudski</a:t>
            </a:r>
            <a:r>
              <a:rPr lang="hr-HR" sz="1600" b="1" dirty="0">
                <a:solidFill>
                  <a:srgbClr val="002060"/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ta-IN" b="1" dirty="0">
                <a:solidFill>
                  <a:srgbClr val="161796"/>
                </a:solidFill>
                <a:latin typeface="Myriad Pro Light SemiExt"/>
              </a:rPr>
              <a:t>potencijal</a:t>
            </a:r>
            <a:r>
              <a:rPr lang="hr-HR" sz="1600" b="1" dirty="0">
                <a:solidFill>
                  <a:srgbClr val="002060"/>
                </a:solidFill>
                <a:latin typeface="Myriad Pro Light SemiExt" charset="0"/>
                <a:cs typeface="Myriad Pro Light SemiExt" charset="0"/>
              </a:rPr>
              <a:t>i </a:t>
            </a:r>
            <a:r>
              <a:rPr lang="hr-HR" b="1" dirty="0">
                <a:solidFill>
                  <a:srgbClr val="161796"/>
                </a:solidFill>
                <a:latin typeface="Myriad Pro Light SemiExt"/>
              </a:rPr>
              <a:t>2014</a:t>
            </a:r>
            <a:r>
              <a:rPr lang="hr-HR" sz="1600" b="1" dirty="0">
                <a:solidFill>
                  <a:srgbClr val="002060"/>
                </a:solidFill>
                <a:latin typeface="Myriad Pro Light SemiExt" charset="0"/>
                <a:cs typeface="Myriad Pro Light SemiExt" charset="0"/>
              </a:rPr>
              <a:t>. – </a:t>
            </a:r>
            <a:r>
              <a:rPr lang="hr-HR" b="1" dirty="0">
                <a:solidFill>
                  <a:srgbClr val="161796"/>
                </a:solidFill>
                <a:latin typeface="Myriad Pro Light SemiExt"/>
              </a:rPr>
              <a:t>2020</a:t>
            </a:r>
            <a:r>
              <a:rPr lang="hr-HR" sz="1600" b="1" dirty="0">
                <a:solidFill>
                  <a:srgbClr val="002060"/>
                </a:solidFill>
                <a:latin typeface="Myriad Pro Light SemiExt" charset="0"/>
                <a:cs typeface="Myriad Pro Light SemiExt" charset="0"/>
              </a:rPr>
              <a:t>.</a:t>
            </a:r>
            <a:endParaRPr lang="en-US" sz="1600" b="1" dirty="0">
              <a:solidFill>
                <a:srgbClr val="002060"/>
              </a:solidFill>
              <a:latin typeface="Myriad Pro Light SemiExt" charset="0"/>
              <a:cs typeface="Myriad Pro Light SemiEx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384366"/>
            <a:ext cx="8229600" cy="1143000"/>
          </a:xfrm>
        </p:spPr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Natječaji dodjele bespovratnih sredstava- karakteristike </a:t>
            </a:r>
            <a:b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</a:br>
            <a:endParaRPr lang="hr-HR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624"/>
            <a:ext cx="8229600" cy="509848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>
              <a:buFontTx/>
              <a:buChar char="–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instrument financiranja kojim se ispunjavaju ciljevi određene politike podržavajući projekte koje provode organizacije i ustanove koje poznaju potrebe korisnika i ciljnih skupina (učenika, studenata, odgojno-obrazovnih djelatnika..) </a:t>
            </a:r>
          </a:p>
          <a:p>
            <a:pPr>
              <a:buFontTx/>
              <a:buChar char="–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financiranje projektnih prijedloga doprinosi općem interesu i provedbi nacionalnih i EU politika u određenom području </a:t>
            </a:r>
          </a:p>
          <a:p>
            <a:pPr>
              <a:buFontTx/>
              <a:buChar char="–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na zadanu temu iz natječaja prijavitelji razvijaju projektni prijedlog</a:t>
            </a:r>
          </a:p>
          <a:p>
            <a:pPr>
              <a:buFontTx/>
              <a:buChar char="–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direktno financiranje neprofitne aktivnosti korisnika sredstava </a:t>
            </a:r>
          </a:p>
          <a:p>
            <a:pPr>
              <a:buFontTx/>
              <a:buChar char="–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projekte pripremaju i izrađuju same ustanove sustava koje najbolje poznaju potrebe svoje ustanove, njenih ciljanih skupina (učenika, nastavnika, profesora..) čime se zadovoljava poštivanje razvojnog pristupa od 'dna prema vrhu‘</a:t>
            </a:r>
          </a:p>
          <a:p>
            <a:pPr>
              <a:buFontTx/>
              <a:buChar char="–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financijska injekcija koja doprinosi transformaciji ustanove u modernu i obrazovnu ustanovu koja razvija kompetencije svojih polaznika sukladno potrebama tržišta rada i mogućnostima nastavka obrazovanja</a:t>
            </a:r>
          </a:p>
          <a:p>
            <a:pPr marL="0" indent="0">
              <a:spcAft>
                <a:spcPts val="0"/>
              </a:spcAft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71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Iskustva ustanova koje su provodile projekte financirane EU fondovima</a:t>
            </a:r>
            <a:endParaRPr lang="hr-HR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4208"/>
            <a:ext cx="8229600" cy="4525963"/>
          </a:xfrm>
        </p:spPr>
        <p:txBody>
          <a:bodyPr/>
          <a:lstStyle/>
          <a:p>
            <a:pPr>
              <a:buFontTx/>
              <a:buChar char="‒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učenje novih vještina, stjecanje novih kompetencija, profesionalni razvoj kroz ciljana stručna usavršavanja</a:t>
            </a:r>
          </a:p>
          <a:p>
            <a:pPr>
              <a:buFontTx/>
              <a:buChar char="‒"/>
            </a:pP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razvoj samopouzdanja i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samosvijesti, mogućnost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uspoređivanja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s načinom rada djelatnika partnerskih ustanova, razmjena mišljenja i stručnih kompetencija, prijenos iskustva </a:t>
            </a:r>
          </a:p>
          <a:p>
            <a:pPr>
              <a:buFontTx/>
              <a:buChar char="‒"/>
            </a:pP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studijska putovanja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i mobilnosti s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konkretnim zadaćama učenja na primjerima dobre prakse</a:t>
            </a: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>
              <a:buFontTx/>
              <a:buChar char="‒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opremanje praktikuma, laboratorija, informatičkih učionica </a:t>
            </a:r>
          </a:p>
          <a:p>
            <a:pPr>
              <a:buFontTx/>
              <a:buChar char="‒"/>
            </a:pP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produkcija novih izvora učenja, materijala i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metoda rada i razvoj niza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korisnih instrumenata za rad u svakodnevnim aktivnostima -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nova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organizacija nastavnog procesa</a:t>
            </a: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>
              <a:buFontTx/>
              <a:buChar char="‒"/>
            </a:pP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stvaranje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kapaciteta, novih znanja i vještina za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apliciranje na nove natječaje </a:t>
            </a: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>
              <a:buFontTx/>
              <a:buChar char="‒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ustanova postaje konkurentnija uslijed ulaganja u stručne kapacitete djelatnika, opremanje, modernizaciju školskog  kurikuluma, nove programe </a:t>
            </a:r>
          </a:p>
          <a:p>
            <a:pPr marL="0" indent="0">
              <a:buNone/>
            </a:pPr>
            <a:endParaRPr lang="en-GB" sz="1600" dirty="0">
              <a:solidFill>
                <a:srgbClr val="161796"/>
              </a:solidFill>
              <a:latin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34765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86680053"/>
              </p:ext>
            </p:extLst>
          </p:nvPr>
        </p:nvGraphicFramePr>
        <p:xfrm>
          <a:off x="3064424" y="2209360"/>
          <a:ext cx="4250776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986368" y="684685"/>
            <a:ext cx="6400800" cy="1752600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prvi natječaji..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265176" y="2430234"/>
            <a:ext cx="2230572" cy="2070032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IPA </a:t>
            </a:r>
          </a:p>
          <a:p>
            <a:pPr algn="ctr"/>
            <a:r>
              <a:rPr lang="hr-HR" b="1" dirty="0"/>
              <a:t>komponenta IV.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70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4305294"/>
              </p:ext>
            </p:extLst>
          </p:nvPr>
        </p:nvGraphicFramePr>
        <p:xfrm>
          <a:off x="927016" y="566928"/>
          <a:ext cx="4925144" cy="577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3168" y="3142590"/>
            <a:ext cx="264601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Europski socijalni fond</a:t>
            </a:r>
            <a:endParaRPr lang="hr-H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5336" y="196889"/>
            <a:ext cx="4900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Primjeri </a:t>
            </a:r>
            <a:r>
              <a:rPr lang="hr-HR" b="1" smtClean="0">
                <a:solidFill>
                  <a:srgbClr val="161796"/>
                </a:solidFill>
                <a:latin typeface="Myriad Pro Light SemiExt"/>
              </a:rPr>
              <a:t>projekata </a:t>
            </a:r>
          </a:p>
          <a:p>
            <a:pPr algn="ctr"/>
            <a:r>
              <a:rPr lang="pl-PL" sz="2000" b="1" u="sng" smtClean="0">
                <a:solidFill>
                  <a:schemeClr val="tx2"/>
                </a:solidFill>
                <a:latin typeface="Myriad Pro Light SemiExt"/>
              </a:rPr>
              <a:t>S</a:t>
            </a:r>
            <a:r>
              <a:rPr lang="pl-PL" sz="2400" b="1" u="sng" smtClean="0">
                <a:solidFill>
                  <a:schemeClr val="tx2"/>
                </a:solidFill>
                <a:latin typeface="Myriad Pro Light SemiExt"/>
              </a:rPr>
              <a:t> </a:t>
            </a:r>
            <a:r>
              <a:rPr lang="pl-PL" sz="2400" b="1" u="sng" dirty="0" smtClean="0">
                <a:solidFill>
                  <a:schemeClr val="tx2"/>
                </a:solidFill>
                <a:latin typeface="Myriad Pro Light SemiExt"/>
              </a:rPr>
              <a:t>nama na zelenu granu</a:t>
            </a:r>
            <a:endParaRPr lang="hr-HR" sz="2400" b="1" u="sng" dirty="0">
              <a:solidFill>
                <a:schemeClr val="tx2"/>
              </a:solidFill>
              <a:latin typeface="Myriad Pro Light SemiEx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4748" y="2054327"/>
            <a:ext cx="33932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Nositelj projekta: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161796"/>
                </a:solidFill>
                <a:latin typeface="Myriad Pro Light SemiExt"/>
              </a:rPr>
              <a:t>Pučko otvoreno učilište ''Ante Babić'' 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Umag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>
              <a:solidFill>
                <a:srgbClr val="161796"/>
              </a:solidFill>
              <a:latin typeface="Myriad Pro Light SemiEx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Partneri: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161796"/>
                </a:solidFill>
                <a:latin typeface="Myriad Pro Light SemiExt"/>
              </a:rPr>
              <a:t>Otvoreno učilište </a:t>
            </a:r>
            <a:r>
              <a:rPr lang="hr-HR" dirty="0" err="1">
                <a:solidFill>
                  <a:srgbClr val="161796"/>
                </a:solidFill>
                <a:latin typeface="Myriad Pro Light SemiExt"/>
              </a:rPr>
              <a:t>Diopter</a:t>
            </a:r>
            <a:r>
              <a:rPr lang="hr-HR" dirty="0">
                <a:solidFill>
                  <a:srgbClr val="161796"/>
                </a:solidFill>
                <a:latin typeface="Myriad Pro Light SemiExt"/>
              </a:rPr>
              <a:t> 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Pula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6</a:t>
            </a:r>
            <a:r>
              <a:rPr lang="hr-HR" dirty="0">
                <a:solidFill>
                  <a:srgbClr val="161796"/>
                </a:solidFill>
                <a:latin typeface="Myriad Pro Light SemiExt"/>
              </a:rPr>
              <a:t>. maj d.o.o. za komunalne 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usluge, Umag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Udruga </a:t>
            </a:r>
            <a:r>
              <a:rPr lang="hr-HR" dirty="0">
                <a:solidFill>
                  <a:srgbClr val="161796"/>
                </a:solidFill>
                <a:latin typeface="Myriad Pro Light SemiExt"/>
              </a:rPr>
              <a:t>Zelena Istra Pula </a:t>
            </a:r>
            <a:endParaRPr lang="hr-HR" dirty="0" smtClean="0">
              <a:solidFill>
                <a:srgbClr val="161796"/>
              </a:solidFill>
              <a:latin typeface="Myriad Pro Light SemiEx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>
              <a:solidFill>
                <a:srgbClr val="161796"/>
              </a:solidFill>
              <a:latin typeface="Myriad Pro Light SemiEx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Ugovorena bespovratna sredstva: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161796"/>
                </a:solidFill>
                <a:latin typeface="Myriad Pro Light SemiExt"/>
              </a:rPr>
              <a:t>686.373,07 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HRK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161796"/>
              </a:solidFill>
              <a:latin typeface="Myriad Pro Light SemiEx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0" y="1233617"/>
            <a:ext cx="5074920" cy="294436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85868" y="4323014"/>
            <a:ext cx="4334256" cy="16230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hr-HR" sz="1600" dirty="0" smtClean="0"/>
          </a:p>
          <a:p>
            <a:pPr algn="just"/>
            <a:r>
              <a:rPr lang="hr-HR" sz="1600" dirty="0" smtClean="0"/>
              <a:t>30 </a:t>
            </a:r>
            <a:r>
              <a:rPr lang="hr-HR" sz="1600" dirty="0"/>
              <a:t>odraslih osoba pohađalo je program osposobljavanja za poslove sortiranja i recikliranja </a:t>
            </a:r>
            <a:r>
              <a:rPr lang="hr-HR" sz="1600" dirty="0" smtClean="0"/>
              <a:t>otpada, edukacijom </a:t>
            </a:r>
            <a:r>
              <a:rPr lang="hr-HR" sz="1600" dirty="0"/>
              <a:t>u teorijskom dijelu u obliku multimedijalne nastave na daljinu, </a:t>
            </a:r>
            <a:r>
              <a:rPr lang="hr-HR" sz="1600" dirty="0" smtClean="0"/>
              <a:t>te praktičnom nastavom u komunalnim poduzećima</a:t>
            </a:r>
            <a:endParaRPr lang="hr-HR" sz="16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7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024" y="318"/>
            <a:ext cx="8229600" cy="1143000"/>
          </a:xfrm>
        </p:spPr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/>
            </a:r>
            <a:b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</a:br>
            <a:r>
              <a:rPr lang="sv-SE" sz="1800" b="1" u="sng" dirty="0" smtClean="0">
                <a:solidFill>
                  <a:srgbClr val="161796"/>
                </a:solidFill>
                <a:latin typeface="Myriad Pro Light SemiExt"/>
              </a:rPr>
              <a:t>Matematika </a:t>
            </a:r>
            <a:r>
              <a:rPr lang="sv-SE" sz="1800" b="1" u="sng" dirty="0">
                <a:solidFill>
                  <a:srgbClr val="161796"/>
                </a:solidFill>
                <a:latin typeface="Myriad Pro Light SemiExt"/>
              </a:rPr>
              <a:t>između realnog i virtualnog</a:t>
            </a:r>
            <a:endParaRPr lang="en-GB" sz="1800" b="1" u="sng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80" y="1756362"/>
            <a:ext cx="33932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Nositelj projekta: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XV. Gimnazija, Zagreb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r-HR" dirty="0" smtClean="0">
              <a:solidFill>
                <a:srgbClr val="161796"/>
              </a:solidFill>
              <a:latin typeface="Myriad Pro Light SemiEx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Partneri: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XII. gimnazija, Zagreb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Gimnazija Matije Antuna </a:t>
            </a:r>
            <a:r>
              <a:rPr lang="hr-HR" dirty="0" err="1" smtClean="0">
                <a:solidFill>
                  <a:srgbClr val="161796"/>
                </a:solidFill>
                <a:latin typeface="Myriad Pro Light SemiExt"/>
              </a:rPr>
              <a:t>Reljkovića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, Vinkovci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Gimnazija Josipa Slavenskog, Čakovec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r-HR" dirty="0">
              <a:solidFill>
                <a:srgbClr val="161796"/>
              </a:solidFill>
              <a:latin typeface="Myriad Pro Light SemiEx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Ugovorena bespovratna sredstva: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1.016.019,00 HRK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161796"/>
              </a:solidFill>
              <a:latin typeface="Myriad Pro Light SemiExt"/>
            </a:endParaRPr>
          </a:p>
        </p:txBody>
      </p:sp>
      <p:pic>
        <p:nvPicPr>
          <p:cNvPr id="7" name="Content Placeholder 5"/>
          <p:cNvPicPr>
            <a:picLocks noGrp="1"/>
          </p:cNvPicPr>
          <p:nvPr>
            <p:ph sz="half" idx="2"/>
          </p:nvPr>
        </p:nvPicPr>
        <p:blipFill rotWithShape="1">
          <a:blip r:embed="rId2"/>
          <a:srcRect b="3462"/>
          <a:stretch/>
        </p:blipFill>
        <p:spPr bwMode="auto">
          <a:xfrm>
            <a:off x="4434840" y="1756362"/>
            <a:ext cx="4370832" cy="4662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2629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74086" y="1701928"/>
            <a:ext cx="424847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IZRAĐEN NOVI KURIKULUM</a:t>
            </a:r>
            <a:r>
              <a:rPr lang="hr-HR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„</a:t>
            </a:r>
            <a:r>
              <a:rPr lang="hr-HR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Naš kurikulum zamišljen je modularno</a:t>
            </a:r>
            <a:r>
              <a:rPr lang="hr-HR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 Kao kockice. Svaka škola može birati što joj je iz te lepeze zanimljivo, jer su ti moduli međusobno neovisni i mogu se koristiti na način koji pojedinoj školi odgovara 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endParaRPr lang="hr-HR" sz="16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Osim samog kurikuluma, </a:t>
            </a:r>
            <a:r>
              <a:rPr lang="hr-HR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izrađeni</a:t>
            </a:r>
            <a:r>
              <a:rPr lang="hr-HR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su i </a:t>
            </a:r>
            <a:r>
              <a:rPr lang="hr-HR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nastavni materijali</a:t>
            </a:r>
            <a:r>
              <a:rPr lang="hr-HR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, </a:t>
            </a:r>
            <a:r>
              <a:rPr lang="hr-HR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četiri vježbenice </a:t>
            </a:r>
            <a:r>
              <a:rPr lang="hr-HR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 </a:t>
            </a:r>
            <a:r>
              <a:rPr lang="hr-HR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priručnik za nastavnike</a:t>
            </a:r>
            <a:r>
              <a:rPr lang="hr-HR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4086" y="4263356"/>
            <a:ext cx="4248472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OSIGURANI MATERIJALNI I LJUDSKI PREDUVJETI ZA PROVEDBU KURIKULUMA: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Nabavljena računala, grafički kalkulatori, projektori, licence za </a:t>
            </a:r>
            <a:r>
              <a:rPr lang="hr-HR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GSP (ugovoreno </a:t>
            </a:r>
            <a:r>
              <a:rPr lang="hr-HR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99.000,00 HRK za opremu ~ 9,7% sredstava</a:t>
            </a:r>
            <a:r>
              <a:rPr lang="hr-HR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)</a:t>
            </a:r>
            <a:endParaRPr lang="hr-HR" sz="16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Educirani nastavnici </a:t>
            </a:r>
            <a:r>
              <a:rPr lang="hr-HR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matematike, matematike-fizike, fizike, hrvatskog jezika </a:t>
            </a:r>
            <a:r>
              <a:rPr lang="hr-HR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te stručni suradnici </a:t>
            </a:r>
            <a:r>
              <a:rPr lang="hr-HR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(ukupno </a:t>
            </a:r>
            <a:r>
              <a:rPr lang="hr-HR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34 osobe</a:t>
            </a:r>
            <a:r>
              <a:rPr lang="hr-HR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409" y="1712216"/>
            <a:ext cx="316835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002060"/>
                </a:solidFill>
                <a:latin typeface="Calibri"/>
              </a:rPr>
              <a:t>matematika povezana s realnim svijetom</a:t>
            </a:r>
            <a:r>
              <a:rPr lang="hr-HR" dirty="0" smtClean="0">
                <a:solidFill>
                  <a:srgbClr val="002060"/>
                </a:solidFill>
                <a:latin typeface="Calibri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2060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002060"/>
                </a:solidFill>
                <a:latin typeface="Calibri"/>
              </a:rPr>
              <a:t>matematika uz primjenu tehnologije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2060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Calibri"/>
              </a:rPr>
              <a:t>c</a:t>
            </a:r>
            <a:r>
              <a:rPr lang="hr-HR" b="1" dirty="0" smtClean="0">
                <a:solidFill>
                  <a:srgbClr val="002060"/>
                </a:solidFill>
                <a:latin typeface="Calibri"/>
              </a:rPr>
              <a:t>ilj je da učenik bude taj koji otkriva</a:t>
            </a:r>
            <a:endParaRPr lang="hr-HR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2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543764"/>
            <a:ext cx="5458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b="1" u="sng" dirty="0">
                <a:solidFill>
                  <a:srgbClr val="161796"/>
                </a:solidFill>
                <a:latin typeface="Myriad Pro Light SemiExt"/>
              </a:rPr>
              <a:t>Unapređenje</a:t>
            </a:r>
            <a:r>
              <a:rPr lang="hr-HR" sz="2400" b="1" u="sng" dirty="0">
                <a:solidFill>
                  <a:srgbClr val="002060"/>
                </a:solidFill>
                <a:latin typeface="Myriad Pro Light SemiEx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u="sng" dirty="0">
                <a:solidFill>
                  <a:srgbClr val="161796"/>
                </a:solidFill>
                <a:latin typeface="Myriad Pro Light SemiExt"/>
              </a:rPr>
              <a:t>studijskog</a:t>
            </a:r>
            <a:r>
              <a:rPr lang="hr-HR" sz="2400" b="1" u="sng" dirty="0">
                <a:solidFill>
                  <a:srgbClr val="002060"/>
                </a:solidFill>
                <a:latin typeface="Myriad Pro Light SemiEx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u="sng" dirty="0">
                <a:solidFill>
                  <a:srgbClr val="161796"/>
                </a:solidFill>
                <a:latin typeface="Myriad Pro Light SemiExt"/>
              </a:rPr>
              <a:t>programa</a:t>
            </a:r>
            <a:r>
              <a:rPr lang="hr-HR" sz="2400" b="1" u="sng" dirty="0">
                <a:solidFill>
                  <a:srgbClr val="002060"/>
                </a:solidFill>
                <a:latin typeface="Myriad Pro Light SemiEx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u="sng" dirty="0">
                <a:solidFill>
                  <a:srgbClr val="161796"/>
                </a:solidFill>
                <a:latin typeface="Myriad Pro Light SemiExt"/>
              </a:rPr>
              <a:t>Dentalna</a:t>
            </a:r>
            <a:r>
              <a:rPr lang="hr-HR" sz="2400" b="1" u="sng" dirty="0">
                <a:solidFill>
                  <a:srgbClr val="002060"/>
                </a:solidFill>
                <a:latin typeface="Myriad Pro Light SemiEx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u="sng" dirty="0">
                <a:solidFill>
                  <a:srgbClr val="161796"/>
                </a:solidFill>
                <a:latin typeface="Myriad Pro Light SemiExt"/>
              </a:rPr>
              <a:t>medicina</a:t>
            </a:r>
            <a:r>
              <a:rPr lang="hr-HR" sz="2400" b="1" u="sng" dirty="0">
                <a:solidFill>
                  <a:srgbClr val="002060"/>
                </a:solidFill>
                <a:latin typeface="Myriad Pro Light SemiEx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u="sng" dirty="0">
                <a:solidFill>
                  <a:srgbClr val="002060"/>
                </a:solidFill>
                <a:latin typeface="Myriad Pro Light SemiEx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2400" b="1" u="sng" dirty="0">
                <a:solidFill>
                  <a:srgbClr val="002060"/>
                </a:solidFill>
                <a:latin typeface="Myriad Pro Light SemiEx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u="sng" dirty="0">
                <a:solidFill>
                  <a:srgbClr val="161796"/>
                </a:solidFill>
                <a:latin typeface="Myriad Pro Light SemiExt"/>
              </a:rPr>
              <a:t>skladu</a:t>
            </a:r>
            <a:r>
              <a:rPr lang="hr-HR" sz="2400" b="1" u="sng" dirty="0">
                <a:solidFill>
                  <a:srgbClr val="002060"/>
                </a:solidFill>
                <a:latin typeface="Myriad Pro Light SemiEx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u="sng" dirty="0" smtClean="0">
                <a:solidFill>
                  <a:srgbClr val="002060"/>
                </a:solidFill>
                <a:latin typeface="Myriad Pro Light SemiEx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r-HR" sz="2400" b="1" u="sng" dirty="0" smtClean="0">
                <a:solidFill>
                  <a:srgbClr val="002060"/>
                </a:solidFill>
                <a:latin typeface="Myriad Pro Light SemiEx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u="sng" dirty="0">
                <a:solidFill>
                  <a:srgbClr val="161796"/>
                </a:solidFill>
                <a:latin typeface="Myriad Pro Light SemiExt"/>
              </a:rPr>
              <a:t>Hrvatskim</a:t>
            </a:r>
            <a:r>
              <a:rPr lang="hr-HR" sz="2400" b="1" u="sng" dirty="0" smtClean="0">
                <a:solidFill>
                  <a:srgbClr val="002060"/>
                </a:solidFill>
                <a:latin typeface="Myriad Pro Light SemiEx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u="sng" dirty="0">
                <a:solidFill>
                  <a:srgbClr val="161796"/>
                </a:solidFill>
                <a:latin typeface="Myriad Pro Light SemiExt"/>
              </a:rPr>
              <a:t>kvalifikacijskim</a:t>
            </a:r>
            <a:r>
              <a:rPr lang="hr-HR" sz="2400" b="1" u="sng" dirty="0" smtClean="0">
                <a:solidFill>
                  <a:srgbClr val="002060"/>
                </a:solidFill>
                <a:latin typeface="Myriad Pro Light SemiEx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u="sng" dirty="0">
                <a:solidFill>
                  <a:srgbClr val="161796"/>
                </a:solidFill>
                <a:latin typeface="Myriad Pro Light SemiExt"/>
              </a:rPr>
              <a:t>okvirom</a:t>
            </a:r>
            <a:r>
              <a:rPr lang="hr-HR" sz="2400" b="1" u="sng" dirty="0" smtClean="0">
                <a:solidFill>
                  <a:srgbClr val="002060"/>
                </a:solidFill>
                <a:latin typeface="Myriad Pro Light SemiEx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hr-HR" sz="2400" b="1" u="sng" dirty="0">
              <a:solidFill>
                <a:srgbClr val="002060"/>
              </a:solidFill>
              <a:effectLst/>
              <a:latin typeface="Myriad Pro Light SemiEx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690" y="2210774"/>
            <a:ext cx="33932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Korisnik: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161796"/>
                </a:solidFill>
                <a:latin typeface="Myriad Pro Light SemiExt"/>
              </a:rPr>
              <a:t>Stomatološki 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fakultet, </a:t>
            </a:r>
            <a:r>
              <a:rPr lang="hr-HR" dirty="0">
                <a:solidFill>
                  <a:srgbClr val="161796"/>
                </a:solidFill>
                <a:latin typeface="Myriad Pro Light SemiExt"/>
              </a:rPr>
              <a:t/>
            </a:r>
            <a:br>
              <a:rPr lang="hr-HR" dirty="0">
                <a:solidFill>
                  <a:srgbClr val="161796"/>
                </a:solidFill>
                <a:latin typeface="Myriad Pro Light SemiExt"/>
              </a:rPr>
            </a:br>
            <a:r>
              <a:rPr lang="hr-HR" dirty="0">
                <a:solidFill>
                  <a:srgbClr val="161796"/>
                </a:solidFill>
                <a:latin typeface="Myriad Pro Light SemiExt"/>
              </a:rPr>
              <a:t>Sveučilišta u Zagrebu</a:t>
            </a:r>
            <a:endParaRPr lang="hr-HR" dirty="0" smtClean="0">
              <a:solidFill>
                <a:srgbClr val="161796"/>
              </a:solidFill>
              <a:latin typeface="Myriad Pro Light SemiEx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r-HR" b="1" dirty="0" smtClean="0">
              <a:solidFill>
                <a:srgbClr val="161796"/>
              </a:solidFill>
              <a:latin typeface="Myriad Pro Light SemiEx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Partneri: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Medicinski </a:t>
            </a:r>
            <a:r>
              <a:rPr lang="hr-HR" dirty="0">
                <a:solidFill>
                  <a:srgbClr val="161796"/>
                </a:solidFill>
                <a:latin typeface="Myriad Pro Light SemiExt"/>
              </a:rPr>
              <a:t>fakultet Sveučilišta u Zagrebu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r-HR" dirty="0">
              <a:solidFill>
                <a:srgbClr val="161796"/>
              </a:solidFill>
              <a:latin typeface="Myriad Pro Light SemiEx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Ugovorena bespovratna sredstva: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2.436.799,96 HRK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1084" y="2736486"/>
            <a:ext cx="4572000" cy="3477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hr-HR" sz="2000" dirty="0" smtClean="0">
                <a:solidFill>
                  <a:srgbClr val="002060"/>
                </a:solidFill>
              </a:rPr>
              <a:t>‘’Projektom </a:t>
            </a:r>
            <a:r>
              <a:rPr lang="hr-HR" sz="2000" dirty="0">
                <a:solidFill>
                  <a:srgbClr val="002060"/>
                </a:solidFill>
              </a:rPr>
              <a:t>se prvi puta </a:t>
            </a:r>
            <a:r>
              <a:rPr lang="hr-HR" sz="2000" dirty="0" smtClean="0">
                <a:solidFill>
                  <a:srgbClr val="002060"/>
                </a:solidFill>
              </a:rPr>
              <a:t>uspješno </a:t>
            </a:r>
            <a:r>
              <a:rPr lang="hr-HR" sz="2000" dirty="0">
                <a:solidFill>
                  <a:srgbClr val="002060"/>
                </a:solidFill>
              </a:rPr>
              <a:t>uvela praktična nastava studenta 6. godine studija (12. semestra) u trajanju od 500 školskih sati. Na taj način omogućilo se </a:t>
            </a:r>
            <a:r>
              <a:rPr lang="hr-HR" sz="2000" dirty="0" smtClean="0">
                <a:solidFill>
                  <a:srgbClr val="002060"/>
                </a:solidFill>
              </a:rPr>
              <a:t>studentima </a:t>
            </a:r>
            <a:r>
              <a:rPr lang="hr-HR" sz="2000" dirty="0">
                <a:solidFill>
                  <a:srgbClr val="002060"/>
                </a:solidFill>
              </a:rPr>
              <a:t>stjecanje kliničkih iskustava u realnom okruženju </a:t>
            </a:r>
            <a:r>
              <a:rPr lang="hr-HR" sz="2000" dirty="0" smtClean="0">
                <a:solidFill>
                  <a:srgbClr val="002060"/>
                </a:solidFill>
              </a:rPr>
              <a:t>(suradnje </a:t>
            </a:r>
            <a:r>
              <a:rPr lang="hr-HR" sz="2000" dirty="0">
                <a:solidFill>
                  <a:srgbClr val="002060"/>
                </a:solidFill>
              </a:rPr>
              <a:t>ustanove/ordinacije) pod vodstvom stručnih mentora te im se omogućilo da odmah po završetku studija imaju potrebne stručne kompetencije za samostalan rad</a:t>
            </a:r>
            <a:r>
              <a:rPr lang="hr-HR" sz="2000" dirty="0" smtClean="0">
                <a:solidFill>
                  <a:srgbClr val="002060"/>
                </a:solidFill>
              </a:rPr>
              <a:t>.’’</a:t>
            </a:r>
            <a:endParaRPr lang="hr-H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628292"/>
            <a:ext cx="5458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2400" b="1" u="sng" dirty="0" smtClean="0">
                <a:solidFill>
                  <a:srgbClr val="161796"/>
                </a:solidFill>
                <a:latin typeface="Myriad Pro Light SemiExt"/>
              </a:rPr>
              <a:t>Eko je fora</a:t>
            </a:r>
            <a:endParaRPr lang="hr-HR" sz="3200" b="1" u="sng" dirty="0">
              <a:solidFill>
                <a:srgbClr val="002060"/>
              </a:solidFill>
              <a:effectLst/>
              <a:latin typeface="Myriad Pro Light SemiEx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690" y="1625558"/>
            <a:ext cx="33932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Nositelj projekta: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161796"/>
                </a:solidFill>
                <a:latin typeface="Myriad Pro Light SemiExt"/>
              </a:rPr>
              <a:t>Otvoreno učilište </a:t>
            </a:r>
            <a:r>
              <a:rPr lang="hr-HR" dirty="0" err="1">
                <a:solidFill>
                  <a:srgbClr val="161796"/>
                </a:solidFill>
                <a:latin typeface="Myriad Pro Light SemiExt"/>
              </a:rPr>
              <a:t>Diopter</a:t>
            </a:r>
            <a:r>
              <a:rPr lang="hr-HR" dirty="0">
                <a:solidFill>
                  <a:srgbClr val="161796"/>
                </a:solidFill>
                <a:latin typeface="Myriad Pro Light SemiExt"/>
              </a:rPr>
              <a:t>, Pula </a:t>
            </a:r>
            <a:endParaRPr lang="hr-HR" dirty="0" smtClean="0">
              <a:solidFill>
                <a:srgbClr val="161796"/>
              </a:solidFill>
              <a:latin typeface="Myriad Pro Light SemiEx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b="1" dirty="0" smtClean="0">
              <a:solidFill>
                <a:srgbClr val="161796"/>
              </a:solidFill>
              <a:latin typeface="Myriad Pro Light SemiEx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Partneri: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Učilište </a:t>
            </a:r>
            <a:r>
              <a:rPr lang="hr-HR" dirty="0" err="1">
                <a:solidFill>
                  <a:srgbClr val="161796"/>
                </a:solidFill>
                <a:latin typeface="Myriad Pro Light SemiExt"/>
              </a:rPr>
              <a:t>Studium</a:t>
            </a:r>
            <a:r>
              <a:rPr lang="hr-HR" dirty="0">
                <a:solidFill>
                  <a:srgbClr val="161796"/>
                </a:solidFill>
                <a:latin typeface="Myriad Pro Light SemiExt"/>
              </a:rPr>
              <a:t>, Vukovar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Udruga </a:t>
            </a:r>
            <a:r>
              <a:rPr lang="hr-HR" dirty="0">
                <a:solidFill>
                  <a:srgbClr val="161796"/>
                </a:solidFill>
                <a:latin typeface="Myriad Pro Light SemiExt"/>
              </a:rPr>
              <a:t>registriranih ekoloških proizvođača Istarske županije IEP- istarski eko 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proizvod, Pula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Institut </a:t>
            </a:r>
            <a:r>
              <a:rPr lang="hr-HR" dirty="0">
                <a:solidFill>
                  <a:srgbClr val="161796"/>
                </a:solidFill>
                <a:latin typeface="Myriad Pro Light SemiExt"/>
              </a:rPr>
              <a:t>za razvoj tržišta 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rada, </a:t>
            </a:r>
            <a:r>
              <a:rPr lang="hr-HR" dirty="0">
                <a:solidFill>
                  <a:srgbClr val="161796"/>
                </a:solidFill>
                <a:latin typeface="Myriad Pro Light SemiExt"/>
              </a:rPr>
              <a:t>Z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agreb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>
              <a:solidFill>
                <a:srgbClr val="161796"/>
              </a:solidFill>
              <a:latin typeface="Myriad Pro Light SemiEx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Ugovorena bespovratna sredstva: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161796"/>
                </a:solidFill>
                <a:latin typeface="Myriad Pro Light SemiExt"/>
              </a:rPr>
              <a:t>1.386.094 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HRK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4236" y="2859579"/>
            <a:ext cx="4572000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hr-HR" sz="2000" dirty="0" smtClean="0">
                <a:solidFill>
                  <a:srgbClr val="002060"/>
                </a:solidFill>
              </a:rPr>
              <a:t>‘’40 nezaposlenih </a:t>
            </a:r>
            <a:r>
              <a:rPr lang="hr-HR" sz="2000" dirty="0">
                <a:solidFill>
                  <a:srgbClr val="002060"/>
                </a:solidFill>
              </a:rPr>
              <a:t>osoba s područja Vukovarsko-srijemske i Istarske </a:t>
            </a:r>
            <a:r>
              <a:rPr lang="hr-HR" sz="2000" dirty="0" smtClean="0">
                <a:solidFill>
                  <a:srgbClr val="002060"/>
                </a:solidFill>
              </a:rPr>
              <a:t>županije završilo je program </a:t>
            </a:r>
            <a:r>
              <a:rPr lang="hr-HR" sz="2000" dirty="0">
                <a:solidFill>
                  <a:srgbClr val="002060"/>
                </a:solidFill>
              </a:rPr>
              <a:t>osposobljavanja za Ekološkog proizvođača/</a:t>
            </a:r>
            <a:r>
              <a:rPr lang="hr-HR" sz="2000" dirty="0" err="1">
                <a:solidFill>
                  <a:srgbClr val="002060"/>
                </a:solidFill>
              </a:rPr>
              <a:t>icu</a:t>
            </a:r>
            <a:r>
              <a:rPr lang="hr-HR" sz="2000" dirty="0">
                <a:solidFill>
                  <a:srgbClr val="002060"/>
                </a:solidFill>
              </a:rPr>
              <a:t> povrća, voća i aromatičnog </a:t>
            </a:r>
            <a:r>
              <a:rPr lang="hr-HR" sz="2000" dirty="0" smtClean="0">
                <a:solidFill>
                  <a:srgbClr val="002060"/>
                </a:solidFill>
              </a:rPr>
              <a:t>bilja.‘’</a:t>
            </a:r>
          </a:p>
          <a:p>
            <a:pPr algn="ctr"/>
            <a:endParaRPr lang="hr-HR" sz="2000" dirty="0" smtClean="0">
              <a:solidFill>
                <a:srgbClr val="002060"/>
              </a:solidFill>
            </a:endParaRPr>
          </a:p>
          <a:p>
            <a:pPr algn="ctr"/>
            <a:r>
              <a:rPr lang="hr-HR" sz="2000" dirty="0" smtClean="0">
                <a:solidFill>
                  <a:srgbClr val="002060"/>
                </a:solidFill>
              </a:rPr>
              <a:t>‘’U </a:t>
            </a:r>
            <a:r>
              <a:rPr lang="hr-HR" sz="2000" dirty="0">
                <a:solidFill>
                  <a:srgbClr val="002060"/>
                </a:solidFill>
              </a:rPr>
              <a:t>Vukovarskoj kući Parka </a:t>
            </a:r>
            <a:r>
              <a:rPr lang="hr-HR" sz="2000" dirty="0" err="1">
                <a:solidFill>
                  <a:srgbClr val="002060"/>
                </a:solidFill>
              </a:rPr>
              <a:t>Adica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smtClean="0">
                <a:solidFill>
                  <a:srgbClr val="002060"/>
                </a:solidFill>
              </a:rPr>
              <a:t>dodijeljene su </a:t>
            </a:r>
            <a:r>
              <a:rPr lang="hr-HR" sz="2000" dirty="0">
                <a:solidFill>
                  <a:srgbClr val="002060"/>
                </a:solidFill>
              </a:rPr>
              <a:t>diplome prvim ekološkim proizvođačima povrća, voća i aromatičnog bilja u </a:t>
            </a:r>
            <a:r>
              <a:rPr lang="hr-HR" sz="2000" dirty="0" smtClean="0">
                <a:solidFill>
                  <a:srgbClr val="002060"/>
                </a:solidFill>
              </a:rPr>
              <a:t>Republici Hrvatskoj.’’</a:t>
            </a:r>
            <a:endParaRPr lang="hr-H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234" y="1635559"/>
            <a:ext cx="33932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Nositelj projekta: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161796"/>
                </a:solidFill>
                <a:latin typeface="Myriad Pro Light SemiExt"/>
              </a:rPr>
              <a:t>Prirodoslovno - grafička škola 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Zadar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b="1" dirty="0" smtClean="0">
              <a:solidFill>
                <a:srgbClr val="161796"/>
              </a:solidFill>
              <a:latin typeface="Myriad Pro Light SemiEx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Partneri: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Grafička škola, Zagreb</a:t>
            </a:r>
            <a:endParaRPr lang="hr-HR" dirty="0">
              <a:solidFill>
                <a:srgbClr val="161796"/>
              </a:solidFill>
              <a:latin typeface="Myriad Pro Light SemiEx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Udruga VANG, Zagreb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Novi radio Zadar d.o.o.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dirty="0" smtClean="0">
              <a:solidFill>
                <a:srgbClr val="161796"/>
              </a:solidFill>
              <a:latin typeface="Myriad Pro Light SemiEx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Ugovorena bespovratna sredstva: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161796"/>
                </a:solidFill>
                <a:latin typeface="Myriad Pro Light SemiExt"/>
              </a:rPr>
              <a:t>1.897.194,00</a:t>
            </a:r>
            <a:r>
              <a:rPr lang="hr-HR" sz="1600" dirty="0" smtClean="0">
                <a:solidFill>
                  <a:srgbClr val="FF0000"/>
                </a:solidFill>
                <a:latin typeface="Myriad Pro Light SemiExt"/>
              </a:rPr>
              <a:t> </a:t>
            </a:r>
            <a:r>
              <a:rPr lang="hr-HR" dirty="0">
                <a:solidFill>
                  <a:srgbClr val="161796"/>
                </a:solidFill>
                <a:latin typeface="Myriad Pro Light SemiExt"/>
              </a:rPr>
              <a:t>HRK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8476" y="1635559"/>
            <a:ext cx="4686299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hr-HR" dirty="0" smtClean="0"/>
          </a:p>
          <a:p>
            <a:pPr algn="just"/>
            <a:r>
              <a:rPr lang="hr-HR" dirty="0" smtClean="0"/>
              <a:t>‘’Projekt </a:t>
            </a:r>
            <a:r>
              <a:rPr lang="hr-HR" dirty="0"/>
              <a:t>je nastavak projekta Medijska pismenost za 21. stoljeće kojeg je provela Grafička škola u </a:t>
            </a:r>
            <a:r>
              <a:rPr lang="hr-HR" dirty="0" smtClean="0"/>
              <a:t>Zagrebu.’’</a:t>
            </a:r>
          </a:p>
          <a:p>
            <a:pPr algn="just"/>
            <a:endParaRPr lang="hr-HR" dirty="0" smtClean="0"/>
          </a:p>
          <a:p>
            <a:pPr algn="just"/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76" y="3657600"/>
            <a:ext cx="5001415" cy="30540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0143" y="568719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u="sng" dirty="0">
                <a:solidFill>
                  <a:srgbClr val="161796"/>
                </a:solidFill>
                <a:latin typeface="Myriad Pro Light SemiExt"/>
              </a:rPr>
              <a:t>Radio</a:t>
            </a:r>
            <a:r>
              <a:rPr lang="hr-HR" sz="2400" b="1" u="sng" dirty="0"/>
              <a:t> – </a:t>
            </a:r>
            <a:r>
              <a:rPr lang="hr-HR" b="1" u="sng" dirty="0">
                <a:solidFill>
                  <a:srgbClr val="161796"/>
                </a:solidFill>
                <a:latin typeface="Myriad Pro Light SemiExt"/>
              </a:rPr>
              <a:t>osnova</a:t>
            </a:r>
            <a:r>
              <a:rPr lang="hr-HR" sz="2400" b="1" u="sng" dirty="0"/>
              <a:t> </a:t>
            </a:r>
            <a:r>
              <a:rPr lang="hr-HR" b="1" u="sng" dirty="0">
                <a:solidFill>
                  <a:srgbClr val="161796"/>
                </a:solidFill>
                <a:latin typeface="Myriad Pro Light SemiExt"/>
              </a:rPr>
              <a:t>medijske</a:t>
            </a:r>
            <a:r>
              <a:rPr lang="hr-HR" sz="2400" b="1" u="sng" dirty="0"/>
              <a:t> </a:t>
            </a:r>
            <a:r>
              <a:rPr lang="hr-HR" b="1" u="sng" dirty="0">
                <a:solidFill>
                  <a:srgbClr val="161796"/>
                </a:solidFill>
                <a:latin typeface="Myriad Pro Light SemiExt"/>
              </a:rPr>
              <a:t>pismenosti</a:t>
            </a:r>
          </a:p>
        </p:txBody>
      </p:sp>
    </p:spTree>
    <p:extLst>
      <p:ext uri="{BB962C8B-B14F-4D97-AF65-F5344CB8AC3E}">
        <p14:creationId xmlns:p14="http://schemas.microsoft.com/office/powerpoint/2010/main" val="31077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" y="576390"/>
            <a:ext cx="8229600" cy="1143000"/>
          </a:xfrm>
        </p:spPr>
        <p:txBody>
          <a:bodyPr/>
          <a:lstStyle/>
          <a:p>
            <a:r>
              <a:rPr lang="hr-HR" dirty="0" smtClean="0"/>
              <a:t>pregled sadržaja: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</p:spPr>
        <p:txBody>
          <a:bodyPr/>
          <a:lstStyle/>
          <a:p>
            <a:r>
              <a:rPr lang="hr-HR" dirty="0" smtClean="0"/>
              <a:t>Operativni program Učinkoviti ljudski potencijali 2014.-2020. i uloga ASOO</a:t>
            </a:r>
          </a:p>
          <a:p>
            <a:r>
              <a:rPr lang="hr-HR" dirty="0" smtClean="0"/>
              <a:t>Osvrt na provedene projekte u sektoru obrazovanja </a:t>
            </a:r>
          </a:p>
          <a:p>
            <a:r>
              <a:rPr lang="hr-HR" dirty="0" smtClean="0"/>
              <a:t>Zaključak i preporuke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69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2" y="81683"/>
            <a:ext cx="7772400" cy="1470025"/>
          </a:xfrm>
        </p:spPr>
        <p:txBody>
          <a:bodyPr/>
          <a:lstStyle/>
          <a:p>
            <a:r>
              <a:rPr lang="hr-HR" sz="2400" b="1" u="sng" dirty="0">
                <a:solidFill>
                  <a:srgbClr val="161796"/>
                </a:solidFill>
                <a:latin typeface="Myriad Pro Light SemiExt"/>
              </a:rPr>
              <a:t>Pojavnost</a:t>
            </a:r>
            <a:r>
              <a:rPr lang="hr-HR" sz="2400" b="1" u="sng" dirty="0">
                <a:solidFill>
                  <a:srgbClr val="002060"/>
                </a:solidFill>
                <a:latin typeface="Myriad Pro Light SemiExt"/>
              </a:rPr>
              <a:t> </a:t>
            </a:r>
            <a:r>
              <a:rPr lang="hr-HR" sz="2400" b="1" u="sng" dirty="0" err="1" smtClean="0">
                <a:solidFill>
                  <a:srgbClr val="161796"/>
                </a:solidFill>
                <a:latin typeface="Myriad Pro Light SemiExt"/>
              </a:rPr>
              <a:t>mikotoksina</a:t>
            </a:r>
            <a:r>
              <a:rPr lang="hr-HR" sz="2400" b="1" u="sng" dirty="0" smtClean="0">
                <a:solidFill>
                  <a:srgbClr val="002060"/>
                </a:solidFill>
                <a:latin typeface="Myriad Pro Light SemiExt"/>
              </a:rPr>
              <a:t> </a:t>
            </a:r>
            <a:r>
              <a:rPr lang="hr-HR" sz="2400" b="1" u="sng" dirty="0">
                <a:solidFill>
                  <a:srgbClr val="002060"/>
                </a:solidFill>
                <a:latin typeface="Myriad Pro Light SemiExt"/>
              </a:rPr>
              <a:t>u </a:t>
            </a:r>
            <a:r>
              <a:rPr lang="hr-HR" sz="2400" b="1" u="sng" dirty="0">
                <a:solidFill>
                  <a:srgbClr val="161796"/>
                </a:solidFill>
                <a:latin typeface="Myriad Pro Light SemiExt"/>
              </a:rPr>
              <a:t>hrvatskim</a:t>
            </a:r>
            <a:r>
              <a:rPr lang="hr-HR" sz="2400" b="1" u="sng" dirty="0">
                <a:solidFill>
                  <a:srgbClr val="002060"/>
                </a:solidFill>
                <a:latin typeface="Myriad Pro Light SemiExt"/>
              </a:rPr>
              <a:t> </a:t>
            </a:r>
            <a:r>
              <a:rPr lang="hr-HR" sz="2400" b="1" u="sng" dirty="0" smtClean="0">
                <a:solidFill>
                  <a:srgbClr val="161796"/>
                </a:solidFill>
                <a:latin typeface="Myriad Pro Light SemiExt"/>
              </a:rPr>
              <a:t>žitaricama - </a:t>
            </a:r>
            <a:r>
              <a:rPr lang="hr-HR" sz="2400" b="1" u="sng" dirty="0" err="1" smtClean="0">
                <a:solidFill>
                  <a:srgbClr val="161796"/>
                </a:solidFill>
                <a:latin typeface="Myriad Pro Light SemiExt"/>
              </a:rPr>
              <a:t>CroMycoScreen</a:t>
            </a:r>
            <a:endParaRPr lang="hr-HR" sz="2400" b="1" u="sng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056" y="4091086"/>
            <a:ext cx="438912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dirty="0" smtClean="0"/>
              <a:t>‘’Istraživanje </a:t>
            </a:r>
            <a:r>
              <a:rPr lang="hr-HR" dirty="0"/>
              <a:t>će postaviti osnovu za pojavnosti nereguliranih </a:t>
            </a:r>
            <a:r>
              <a:rPr lang="hr-HR" dirty="0" err="1"/>
              <a:t>mikotoksina</a:t>
            </a:r>
            <a:r>
              <a:rPr lang="hr-HR" dirty="0"/>
              <a:t> na području Republike Hrvatske, te time dati smjernice za daljnja istraživanja, a znanstvenici uključeni u izvedbu projekta će biti jedini kvalificirani za detekciju i rad sa nereguliranim </a:t>
            </a:r>
            <a:r>
              <a:rPr lang="hr-HR" dirty="0" err="1"/>
              <a:t>mikotoksinima</a:t>
            </a:r>
            <a:r>
              <a:rPr lang="hr-HR" dirty="0" smtClean="0"/>
              <a:t>.’’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164592" y="2048484"/>
            <a:ext cx="4005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161796"/>
                </a:solidFill>
                <a:latin typeface="Myriad Pro Light SemiExt"/>
              </a:rPr>
              <a:t>Nositelj</a:t>
            </a:r>
            <a:r>
              <a:rPr lang="hr-HR" dirty="0"/>
              <a:t> </a:t>
            </a:r>
            <a:r>
              <a:rPr lang="hr-HR" b="1" dirty="0">
                <a:solidFill>
                  <a:srgbClr val="161796"/>
                </a:solidFill>
                <a:latin typeface="Myriad Pro Light SemiExt"/>
              </a:rPr>
              <a:t>projekta</a:t>
            </a:r>
            <a:r>
              <a:rPr lang="hr-HR" dirty="0"/>
              <a:t>: 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161796"/>
                </a:solidFill>
                <a:latin typeface="Myriad Pro Light SemiExt"/>
              </a:rPr>
              <a:t>Prehrambeno-tehnološki</a:t>
            </a:r>
            <a:r>
              <a:rPr lang="hr-HR" dirty="0" smtClean="0"/>
              <a:t> </a:t>
            </a:r>
            <a:r>
              <a:rPr lang="hr-HR" dirty="0">
                <a:solidFill>
                  <a:srgbClr val="161796"/>
                </a:solidFill>
                <a:latin typeface="Myriad Pro Light SemiExt"/>
              </a:rPr>
              <a:t>fakultet</a:t>
            </a:r>
            <a:r>
              <a:rPr lang="hr-HR" dirty="0" smtClean="0"/>
              <a:t>, 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Osijek</a:t>
            </a:r>
            <a:endParaRPr lang="hr-HR" dirty="0">
              <a:solidFill>
                <a:srgbClr val="161796"/>
              </a:solidFill>
              <a:latin typeface="Myriad Pro Light SemiExt"/>
            </a:endParaRPr>
          </a:p>
          <a:p>
            <a:endParaRPr lang="hr-HR" dirty="0"/>
          </a:p>
          <a:p>
            <a:r>
              <a:rPr lang="hr-HR" b="1" dirty="0">
                <a:solidFill>
                  <a:srgbClr val="161796"/>
                </a:solidFill>
                <a:latin typeface="Myriad Pro Light SemiExt"/>
              </a:rPr>
              <a:t>Ugovorena bespovratna </a:t>
            </a: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sredstva</a:t>
            </a:r>
            <a:r>
              <a:rPr lang="hr-HR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776.078,34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161796"/>
                </a:solidFill>
                <a:latin typeface="Myriad Pro Light SemiExt"/>
              </a:rPr>
              <a:t>HRK</a:t>
            </a:r>
            <a:endParaRPr lang="hr-HR" dirty="0">
              <a:solidFill>
                <a:srgbClr val="161796"/>
              </a:solidFill>
              <a:latin typeface="Myriad Pro Light SemiEx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809" t="13450" r="25827" b="4063"/>
          <a:stretch/>
        </p:blipFill>
        <p:spPr>
          <a:xfrm>
            <a:off x="4545603" y="1477108"/>
            <a:ext cx="4509895" cy="53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2935224"/>
            <a:ext cx="7543800" cy="3291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0976" y="981748"/>
            <a:ext cx="4727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‘’Zahvaljujući </a:t>
            </a:r>
            <a:r>
              <a:rPr lang="hr-HR" sz="2000" dirty="0"/>
              <a:t>znanstvenicima s </a:t>
            </a:r>
            <a:r>
              <a:rPr lang="hr-HR" sz="2000" dirty="0" smtClean="0"/>
              <a:t>osječkog Prehrambeno-tehnološkog fakulteta </a:t>
            </a:r>
            <a:r>
              <a:rPr lang="hr-HR" sz="2000" b="1" dirty="0"/>
              <a:t>kreirana je mapa pojavnosti </a:t>
            </a:r>
            <a:r>
              <a:rPr lang="hr-HR" sz="2000" b="1" dirty="0" err="1"/>
              <a:t>mikotoksina</a:t>
            </a:r>
            <a:r>
              <a:rPr lang="hr-HR" sz="2000" b="1" dirty="0"/>
              <a:t> u uzorcima žitarica na području Republike Hrvatske</a:t>
            </a:r>
            <a:r>
              <a:rPr lang="hr-HR" sz="2000" b="1" dirty="0" smtClean="0"/>
              <a:t>.’’ 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2321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28" y="550891"/>
            <a:ext cx="7772400" cy="1470025"/>
          </a:xfrm>
        </p:spPr>
        <p:txBody>
          <a:bodyPr/>
          <a:lstStyle/>
          <a:p>
            <a:r>
              <a:rPr lang="hr-HR" sz="3200" dirty="0"/>
              <a:t>N</a:t>
            </a:r>
            <a:r>
              <a:rPr lang="hr-HR" sz="3200" dirty="0" smtClean="0">
                <a:solidFill>
                  <a:schemeClr val="tx1"/>
                </a:solidFill>
              </a:rPr>
              <a:t>atječaji u području obrazovanja i cjeloživotnog učenja: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5008" y="2695300"/>
            <a:ext cx="8928992" cy="3039269"/>
          </a:xfrm>
        </p:spPr>
        <p:txBody>
          <a:bodyPr/>
          <a:lstStyle/>
          <a:p>
            <a:pPr marL="342900" indent="-342900" algn="l">
              <a:buFont typeface="Calibri" panose="020F0502020204030204" pitchFamily="34" charset="0"/>
              <a:buChar char="‒"/>
            </a:pPr>
            <a:r>
              <a:rPr lang="hr-HR" sz="2000" i="1" dirty="0" smtClean="0">
                <a:solidFill>
                  <a:srgbClr val="002060"/>
                </a:solidFill>
              </a:rPr>
              <a:t>Poticanje </a:t>
            </a:r>
            <a:r>
              <a:rPr lang="hr-HR" sz="2000" i="1" dirty="0">
                <a:solidFill>
                  <a:srgbClr val="002060"/>
                </a:solidFill>
              </a:rPr>
              <a:t>rada s darovitom djecom i učenicima na </a:t>
            </a:r>
            <a:r>
              <a:rPr lang="hr-HR" sz="2000" i="1" dirty="0" err="1">
                <a:solidFill>
                  <a:srgbClr val="002060"/>
                </a:solidFill>
              </a:rPr>
              <a:t>predtercijarnoj</a:t>
            </a:r>
            <a:r>
              <a:rPr lang="hr-HR" sz="2000" i="1" dirty="0">
                <a:solidFill>
                  <a:srgbClr val="002060"/>
                </a:solidFill>
              </a:rPr>
              <a:t> </a:t>
            </a:r>
            <a:r>
              <a:rPr lang="hr-HR" sz="2000" i="1" dirty="0" smtClean="0">
                <a:solidFill>
                  <a:srgbClr val="002060"/>
                </a:solidFill>
              </a:rPr>
              <a:t>razini</a:t>
            </a:r>
          </a:p>
          <a:p>
            <a:pPr marL="342900" indent="-342900" algn="l">
              <a:buFont typeface="Calibri" panose="020F0502020204030204" pitchFamily="34" charset="0"/>
              <a:buChar char="‒"/>
            </a:pPr>
            <a:r>
              <a:rPr lang="hr-HR" sz="2000" i="1" dirty="0" smtClean="0">
                <a:solidFill>
                  <a:srgbClr val="002060"/>
                </a:solidFill>
              </a:rPr>
              <a:t>Unaprjeđenje </a:t>
            </a:r>
            <a:r>
              <a:rPr lang="hr-HR" sz="2000" i="1" dirty="0">
                <a:solidFill>
                  <a:srgbClr val="002060"/>
                </a:solidFill>
              </a:rPr>
              <a:t>pismenosti – temelj cjeloživotnog </a:t>
            </a:r>
            <a:r>
              <a:rPr lang="hr-HR" sz="2000" i="1" dirty="0" smtClean="0">
                <a:solidFill>
                  <a:srgbClr val="002060"/>
                </a:solidFill>
              </a:rPr>
              <a:t>učenja</a:t>
            </a:r>
          </a:p>
          <a:p>
            <a:pPr marL="342900" indent="-342900" algn="l">
              <a:buFont typeface="Calibri" panose="020F0502020204030204" pitchFamily="34" charset="0"/>
              <a:buChar char="‒"/>
            </a:pPr>
            <a:r>
              <a:rPr lang="hr-HR" sz="2000" b="1" dirty="0" smtClean="0">
                <a:solidFill>
                  <a:srgbClr val="002060"/>
                </a:solidFill>
              </a:rPr>
              <a:t>Podrška </a:t>
            </a:r>
            <a:r>
              <a:rPr lang="hr-HR" sz="2000" b="1" dirty="0">
                <a:solidFill>
                  <a:srgbClr val="002060"/>
                </a:solidFill>
              </a:rPr>
              <a:t>obrazovanju odraslih polaznika uključivanjem u </a:t>
            </a:r>
            <a:r>
              <a:rPr lang="hr-HR" sz="2000" b="1" dirty="0" smtClean="0">
                <a:solidFill>
                  <a:srgbClr val="002060"/>
                </a:solidFill>
              </a:rPr>
              <a:t>prioritetne </a:t>
            </a:r>
            <a:r>
              <a:rPr lang="hr-HR" sz="2000" b="1" dirty="0">
                <a:solidFill>
                  <a:srgbClr val="002060"/>
                </a:solidFill>
              </a:rPr>
              <a:t>programe </a:t>
            </a:r>
            <a:r>
              <a:rPr lang="hr-HR" sz="2000" b="1" dirty="0" smtClean="0">
                <a:solidFill>
                  <a:srgbClr val="002060"/>
                </a:solidFill>
              </a:rPr>
              <a:t>obrazovanja</a:t>
            </a:r>
            <a:r>
              <a:rPr lang="hr-HR" sz="2000" b="1" dirty="0">
                <a:solidFill>
                  <a:srgbClr val="002060"/>
                </a:solidFill>
              </a:rPr>
              <a:t>, </a:t>
            </a:r>
            <a:r>
              <a:rPr lang="hr-HR" sz="2000" b="1" dirty="0" smtClean="0">
                <a:solidFill>
                  <a:srgbClr val="002060"/>
                </a:solidFill>
              </a:rPr>
              <a:t> usmjerene </a:t>
            </a:r>
            <a:r>
              <a:rPr lang="hr-HR" sz="2000" b="1" dirty="0">
                <a:solidFill>
                  <a:srgbClr val="002060"/>
                </a:solidFill>
              </a:rPr>
              <a:t>unapređenju </a:t>
            </a:r>
            <a:r>
              <a:rPr lang="hr-HR" sz="2000" b="1" dirty="0" smtClean="0">
                <a:solidFill>
                  <a:srgbClr val="002060"/>
                </a:solidFill>
              </a:rPr>
              <a:t>vještina i </a:t>
            </a:r>
            <a:r>
              <a:rPr lang="hr-HR" sz="2000" b="1" dirty="0">
                <a:solidFill>
                  <a:srgbClr val="002060"/>
                </a:solidFill>
              </a:rPr>
              <a:t>kompetencija polaznika u svrhu povećanja </a:t>
            </a:r>
            <a:r>
              <a:rPr lang="hr-HR" sz="2000" b="1" dirty="0" err="1" smtClean="0">
                <a:solidFill>
                  <a:srgbClr val="002060"/>
                </a:solidFill>
              </a:rPr>
              <a:t>zapošljivosti</a:t>
            </a:r>
            <a:endParaRPr lang="hr-HR" sz="2000" b="1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Calibri" panose="020F0502020204030204" pitchFamily="34" charset="0"/>
              <a:buChar char="‒"/>
            </a:pPr>
            <a:r>
              <a:rPr lang="hr-HR" sz="2000" b="1" dirty="0" smtClean="0">
                <a:solidFill>
                  <a:srgbClr val="002060"/>
                </a:solidFill>
              </a:rPr>
              <a:t>Internacionalizacija visokog obrazovanja</a:t>
            </a:r>
            <a:endParaRPr lang="hr-H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Preporuke (1)</a:t>
            </a:r>
            <a:endParaRPr lang="en-GB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1260"/>
          </a:xfrm>
        </p:spPr>
        <p:txBody>
          <a:bodyPr/>
          <a:lstStyle/>
          <a:p>
            <a:pPr marL="0" indent="0" algn="just">
              <a:buNone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Područja angažmana: </a:t>
            </a:r>
          </a:p>
          <a:p>
            <a:pPr marL="0" indent="0" algn="just">
              <a:buNone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Priprema i provedba projekta, umrežavanje s relevantnim dionicima, </a:t>
            </a:r>
          </a:p>
          <a:p>
            <a:pPr marL="0" indent="0" algn="just">
              <a:buNone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diseminacija rezultata projekta i strategija održivosti rezultata 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 </a:t>
            </a:r>
          </a:p>
          <a:p>
            <a:pPr marL="0" indent="0"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Projektni menadžment</a:t>
            </a:r>
          </a:p>
          <a:p>
            <a:pPr>
              <a:buFontTx/>
              <a:buChar char="‒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izvršiti procjenu kapaciteta na razni ustanove - spremnosti djelatnika da se angažiraju na pripremi projektnog prijedloga i provedbi projektnih aktivnosti </a:t>
            </a:r>
            <a:endParaRPr lang="hr-HR" sz="1600" dirty="0">
              <a:solidFill>
                <a:srgbClr val="FF0000"/>
              </a:solidFill>
              <a:latin typeface="Myriad Pro Light SemiExt"/>
            </a:endParaRPr>
          </a:p>
          <a:p>
            <a:pPr>
              <a:buFontTx/>
              <a:buChar char="‒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formiranje projektnog tima </a:t>
            </a:r>
          </a:p>
          <a:p>
            <a:pPr>
              <a:buFontTx/>
              <a:buChar char="‒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područje istraživanja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tržišta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(kretanje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cijena na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tržištu vezano uz vanjske stručnjake koji će se potencijalno angažirati na projektu, vezano uz specifične sadržaje/proizvode koji će biti predmet nabava na razini provedbe projekta)</a:t>
            </a:r>
          </a:p>
          <a:p>
            <a:pPr>
              <a:buFontTx/>
              <a:buChar char="‒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osnovica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za pokretanje projekta bi trebao biti tim ljudi koji imaju dovoljno visoku profesionalnu motivaciju da provedbom projekta uvedu promjene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neovisno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o anticipiranju izazova s kojima će se susresti tijekom pripreme i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provedbe</a:t>
            </a: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16833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Preporuke (2)</a:t>
            </a:r>
            <a:endParaRPr lang="en-GB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" y="1728216"/>
            <a:ext cx="8229600" cy="4553712"/>
          </a:xfrm>
        </p:spPr>
        <p:txBody>
          <a:bodyPr/>
          <a:lstStyle/>
          <a:p>
            <a:pPr marL="0" indent="0">
              <a:buNone/>
            </a:pP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Umrežavanje </a:t>
            </a:r>
            <a:r>
              <a:rPr lang="hr-HR" sz="1600" b="1" dirty="0">
                <a:solidFill>
                  <a:srgbClr val="161796"/>
                </a:solidFill>
                <a:latin typeface="Myriad Pro Light SemiExt"/>
              </a:rPr>
              <a:t>s relevantnim </a:t>
            </a: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dionicima</a:t>
            </a:r>
          </a:p>
          <a:p>
            <a:pPr lvl="0">
              <a:buFontTx/>
              <a:buChar char="‒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umrežavanje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s drugim školama vezano uz potencijalno partnerstvo na prijavi i provedbi projekta </a:t>
            </a:r>
            <a:endParaRPr lang="hr-HR" sz="1600" dirty="0" smtClean="0">
              <a:solidFill>
                <a:srgbClr val="161796"/>
              </a:solidFill>
              <a:latin typeface="Myriad Pro Light SemiExt"/>
            </a:endParaRPr>
          </a:p>
          <a:p>
            <a:pPr lvl="0">
              <a:buFontTx/>
              <a:buChar char="‒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suradnja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s osnivačem i lokalnom/razvojnom agencijom (područje upravljanja projektom – razvojne 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agencije / osnivač </a:t>
            </a:r>
            <a:r>
              <a:rPr lang="hr-HR" sz="1600" dirty="0">
                <a:solidFill>
                  <a:srgbClr val="161796"/>
                </a:solidFill>
                <a:latin typeface="Myriad Pro Light SemiExt"/>
              </a:rPr>
              <a:t>kao izvor sredstava za osiguravanje financijske likvidnosti u završnoj fazi provedbe projekta</a:t>
            </a: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), realnim sektorom..</a:t>
            </a: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r>
              <a:rPr lang="hr-HR" sz="1600" b="1" dirty="0" smtClean="0">
                <a:solidFill>
                  <a:srgbClr val="161796"/>
                </a:solidFill>
                <a:latin typeface="Myriad Pro Light SemiExt"/>
              </a:rPr>
              <a:t>Diseminacija </a:t>
            </a:r>
            <a:r>
              <a:rPr lang="hr-HR" sz="1600" b="1" dirty="0">
                <a:solidFill>
                  <a:srgbClr val="161796"/>
                </a:solidFill>
                <a:latin typeface="Myriad Pro Light SemiExt"/>
              </a:rPr>
              <a:t>rezultata projekta i strategija održivosti rezultata </a:t>
            </a:r>
          </a:p>
          <a:p>
            <a:pPr>
              <a:buFontTx/>
              <a:buChar char="‒"/>
            </a:pPr>
            <a:r>
              <a:rPr lang="hr-HR" sz="1600" dirty="0" smtClean="0">
                <a:solidFill>
                  <a:srgbClr val="161796"/>
                </a:solidFill>
                <a:latin typeface="Myriad Pro Light SemiExt"/>
              </a:rPr>
              <a:t>osmišljavanje promidžbene strategije za prezentiranje rezultata projekta / promjena koje su nastupile zbog provedbe projekta (na različitim razinama promocije i prema različitim ciljnim skupinama) </a:t>
            </a:r>
          </a:p>
          <a:p>
            <a:pPr>
              <a:buFontTx/>
              <a:buChar char="‒"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>
              <a:buNone/>
            </a:pPr>
            <a:endParaRPr lang="hr-HR" sz="1600" dirty="0">
              <a:solidFill>
                <a:srgbClr val="161796"/>
              </a:solidFill>
              <a:latin typeface="Myriad Pro Light SemiExt"/>
            </a:endParaRPr>
          </a:p>
          <a:p>
            <a:pPr marL="0" indent="0" algn="ctr">
              <a:buNone/>
            </a:pPr>
            <a:r>
              <a:rPr lang="hr-HR" sz="1800" b="1" dirty="0" smtClean="0">
                <a:solidFill>
                  <a:srgbClr val="002060"/>
                </a:solidFill>
                <a:latin typeface="Myriad Pro Light SemiExt"/>
              </a:rPr>
              <a:t>Kvalitetan </a:t>
            </a:r>
            <a:r>
              <a:rPr lang="pl-PL" sz="1800" b="1" dirty="0" smtClean="0">
                <a:solidFill>
                  <a:srgbClr val="002060"/>
                </a:solidFill>
                <a:latin typeface="Myriad Pro Light SemiExt"/>
              </a:rPr>
              <a:t>projekt </a:t>
            </a:r>
            <a:r>
              <a:rPr lang="pl-PL" sz="1800" b="1" dirty="0">
                <a:solidFill>
                  <a:srgbClr val="002060"/>
                </a:solidFill>
                <a:latin typeface="Myriad Pro Light SemiExt"/>
              </a:rPr>
              <a:t>mora </a:t>
            </a:r>
            <a:r>
              <a:rPr lang="pl-PL" sz="1800" b="1" dirty="0" smtClean="0">
                <a:solidFill>
                  <a:srgbClr val="002060"/>
                </a:solidFill>
                <a:latin typeface="Myriad Pro Light SemiExt"/>
              </a:rPr>
              <a:t>trajati - davati </a:t>
            </a:r>
            <a:r>
              <a:rPr lang="pl-PL" sz="1800" b="1" dirty="0">
                <a:solidFill>
                  <a:srgbClr val="002060"/>
                </a:solidFill>
                <a:latin typeface="Myriad Pro Light SemiExt"/>
              </a:rPr>
              <a:t>rezultate u lokalnoj </a:t>
            </a:r>
            <a:r>
              <a:rPr lang="pl-PL" sz="1800" b="1" dirty="0" smtClean="0">
                <a:solidFill>
                  <a:srgbClr val="002060"/>
                </a:solidFill>
                <a:latin typeface="Myriad Pro Light SemiExt"/>
              </a:rPr>
              <a:t>zajednici !</a:t>
            </a:r>
            <a:endParaRPr lang="hr-HR" sz="1800" b="1" dirty="0">
              <a:solidFill>
                <a:srgbClr val="002060"/>
              </a:solidFill>
              <a:latin typeface="Myriad Pro Light SemiExt"/>
            </a:endParaRPr>
          </a:p>
          <a:p>
            <a:pPr marL="0" indent="0">
              <a:buNone/>
            </a:pPr>
            <a:endParaRPr lang="en-GB" sz="1600" dirty="0">
              <a:solidFill>
                <a:srgbClr val="161796"/>
              </a:solidFill>
              <a:latin typeface="Myriad Pro Light SemiExt"/>
            </a:endParaRPr>
          </a:p>
        </p:txBody>
      </p:sp>
    </p:spTree>
    <p:extLst>
      <p:ext uri="{BB962C8B-B14F-4D97-AF65-F5344CB8AC3E}">
        <p14:creationId xmlns:p14="http://schemas.microsoft.com/office/powerpoint/2010/main" val="15241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" y="2368170"/>
            <a:ext cx="7772400" cy="1470025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hvala na pažnji</a:t>
            </a:r>
            <a:br>
              <a:rPr lang="hr-HR" dirty="0" smtClean="0">
                <a:solidFill>
                  <a:srgbClr val="002060"/>
                </a:solidFill>
              </a:rPr>
            </a:br>
            <a:r>
              <a:rPr lang="hr-HR" sz="3600" dirty="0" smtClean="0">
                <a:solidFill>
                  <a:srgbClr val="002060"/>
                </a:solidFill>
              </a:rPr>
              <a:t>martina.hundric@asoo.hr</a:t>
            </a:r>
            <a:endParaRPr lang="hr-HR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228002"/>
            <a:ext cx="7237413" cy="1143000"/>
          </a:xfrm>
        </p:spPr>
        <p:txBody>
          <a:bodyPr/>
          <a:lstStyle/>
          <a:p>
            <a:r>
              <a:rPr lang="hr-HR" sz="2000" b="1" dirty="0">
                <a:solidFill>
                  <a:srgbClr val="161796"/>
                </a:solidFill>
                <a:latin typeface="Myriad Pro Light SemiExt"/>
              </a:rPr>
              <a:t>Općenito o </a:t>
            </a:r>
            <a:r>
              <a:rPr lang="hr-HR" sz="2000" b="1" dirty="0" smtClean="0">
                <a:solidFill>
                  <a:srgbClr val="161796"/>
                </a:solidFill>
                <a:latin typeface="Myriad Pro Light SemiExt"/>
              </a:rPr>
              <a:t>Operativnom </a:t>
            </a:r>
            <a:r>
              <a:rPr lang="hr-HR" sz="2000" b="1" dirty="0">
                <a:solidFill>
                  <a:srgbClr val="161796"/>
                </a:solidFill>
                <a:latin typeface="Myriad Pro Light SemiExt"/>
              </a:rPr>
              <a:t>programu </a:t>
            </a:r>
            <a:r>
              <a:rPr lang="hr-HR" sz="2000" b="1" dirty="0" smtClean="0">
                <a:solidFill>
                  <a:srgbClr val="161796"/>
                </a:solidFill>
                <a:latin typeface="Myriad Pro Light SemiExt"/>
              </a:rPr>
              <a:t>i </a:t>
            </a:r>
            <a:r>
              <a:rPr lang="hr-HR" sz="2000" b="1" dirty="0">
                <a:solidFill>
                  <a:srgbClr val="161796"/>
                </a:solidFill>
                <a:latin typeface="Myriad Pro Light SemiExt"/>
              </a:rPr>
              <a:t>Europskom socijalnom fondu </a:t>
            </a:r>
            <a:endParaRPr lang="en-US" sz="2000" dirty="0">
              <a:solidFill>
                <a:srgbClr val="161796"/>
              </a:solidFill>
              <a:latin typeface="Myriad Pro Bold SemiExt" charset="0"/>
              <a:cs typeface="Myriad Pro Bold SemiExt" charset="0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280" y="3010953"/>
            <a:ext cx="1889924" cy="1556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010" y="3028842"/>
            <a:ext cx="2206943" cy="145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798" y="3039721"/>
            <a:ext cx="1847248" cy="1426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889" y="3028842"/>
            <a:ext cx="2066723" cy="14265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1085" y="4046328"/>
            <a:ext cx="2024047" cy="5364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8447" y="4642745"/>
            <a:ext cx="3182388" cy="737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6195" y="5584494"/>
            <a:ext cx="3182388" cy="7193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6366" y="3936466"/>
            <a:ext cx="1896020" cy="4572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0073" y="4447502"/>
            <a:ext cx="1896020" cy="457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0073" y="5018669"/>
            <a:ext cx="1896020" cy="463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80073" y="5570747"/>
            <a:ext cx="1896020" cy="4572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2471" y="4276534"/>
            <a:ext cx="591363" cy="512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43646" y="4567870"/>
            <a:ext cx="591363" cy="3475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34198">
            <a:off x="6309455" y="5092770"/>
            <a:ext cx="670618" cy="6706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11097" y="4981689"/>
            <a:ext cx="670618" cy="2316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546" y="2150942"/>
            <a:ext cx="2017951" cy="877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45884" y="2067702"/>
            <a:ext cx="2416548" cy="9720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0202" y="2315276"/>
            <a:ext cx="591363" cy="6645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1987" y="1791333"/>
            <a:ext cx="1540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161796"/>
                </a:solidFill>
                <a:latin typeface="Calibri Light" panose="020F0302020204030204" pitchFamily="34" charset="0"/>
              </a:rPr>
              <a:t>Sektori</a:t>
            </a:r>
            <a:endParaRPr lang="hr-HR" sz="2400" b="1" dirty="0">
              <a:solidFill>
                <a:srgbClr val="161796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75027" y="2339656"/>
            <a:ext cx="15851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12648"/>
            <a:ext cx="7704856" cy="4982744"/>
          </a:xfrm>
        </p:spPr>
        <p:txBody>
          <a:bodyPr/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1600" dirty="0" smtClean="0">
                <a:solidFill>
                  <a:srgbClr val="002060"/>
                </a:solidFill>
              </a:rPr>
              <a:t>            </a:t>
            </a:r>
            <a:r>
              <a:rPr lang="hr-HR" sz="1800" b="1" dirty="0">
                <a:solidFill>
                  <a:srgbClr val="161796"/>
                </a:solidFill>
                <a:latin typeface="Myriad Pro Light SemiExt"/>
                <a:cs typeface="ＭＳ Ｐゴシック" charset="0"/>
              </a:rPr>
              <a:t>Operativni</a:t>
            </a:r>
            <a:r>
              <a:rPr lang="hr-HR" sz="1600" dirty="0" smtClean="0">
                <a:solidFill>
                  <a:srgbClr val="002060"/>
                </a:solidFill>
              </a:rPr>
              <a:t> </a:t>
            </a:r>
            <a:r>
              <a:rPr lang="hr-HR" sz="1800" b="1" dirty="0">
                <a:solidFill>
                  <a:srgbClr val="161796"/>
                </a:solidFill>
                <a:latin typeface="Myriad Pro Light SemiExt"/>
                <a:cs typeface="ＭＳ Ｐゴシック" charset="0"/>
              </a:rPr>
              <a:t>program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800" b="1" dirty="0">
                <a:solidFill>
                  <a:srgbClr val="161796"/>
                </a:solidFill>
                <a:latin typeface="Myriad Pro Light SemiExt"/>
                <a:cs typeface="ＭＳ Ｐゴシック" charset="0"/>
              </a:rPr>
              <a:t>Učinkoviti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800" b="1" dirty="0">
                <a:solidFill>
                  <a:srgbClr val="161796"/>
                </a:solidFill>
                <a:latin typeface="Myriad Pro Light SemiExt"/>
                <a:cs typeface="ＭＳ Ｐゴシック" charset="0"/>
              </a:rPr>
              <a:t>ljudski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800" b="1" dirty="0">
                <a:solidFill>
                  <a:srgbClr val="161796"/>
                </a:solidFill>
                <a:latin typeface="Myriad Pro Light SemiExt"/>
                <a:cs typeface="ＭＳ Ｐゴシック" charset="0"/>
              </a:rPr>
              <a:t>potencijali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800" b="1" dirty="0">
                <a:solidFill>
                  <a:srgbClr val="161796"/>
                </a:solidFill>
                <a:latin typeface="Myriad Pro Light SemiExt"/>
                <a:cs typeface="ＭＳ Ｐゴシック" charset="0"/>
              </a:rPr>
              <a:t>2014</a:t>
            </a:r>
            <a:r>
              <a:rPr lang="hr-HR" sz="1600" dirty="0">
                <a:solidFill>
                  <a:srgbClr val="002060"/>
                </a:solidFill>
              </a:rPr>
              <a:t>.-</a:t>
            </a:r>
            <a:r>
              <a:rPr lang="hr-HR" sz="1800" b="1" dirty="0">
                <a:solidFill>
                  <a:srgbClr val="161796"/>
                </a:solidFill>
                <a:latin typeface="Myriad Pro Light SemiExt"/>
                <a:cs typeface="ＭＳ Ｐゴシック" charset="0"/>
              </a:rPr>
              <a:t>2020</a:t>
            </a:r>
            <a:r>
              <a:rPr lang="hr-HR" sz="1600" dirty="0">
                <a:solidFill>
                  <a:srgbClr val="002060"/>
                </a:solidFill>
              </a:rPr>
              <a:t>.</a:t>
            </a:r>
          </a:p>
          <a:p>
            <a:pPr marL="179388" lvl="1">
              <a:spcBef>
                <a:spcPts val="600"/>
              </a:spcBef>
              <a:spcAft>
                <a:spcPts val="600"/>
              </a:spcAft>
            </a:pPr>
            <a:endParaRPr lang="hr-HR" sz="1800" dirty="0" smtClean="0">
              <a:solidFill>
                <a:schemeClr val="tx1"/>
              </a:solidFill>
            </a:endParaRPr>
          </a:p>
          <a:p>
            <a:pPr marL="179388" lvl="1">
              <a:spcBef>
                <a:spcPts val="600"/>
              </a:spcBef>
              <a:spcAft>
                <a:spcPts val="600"/>
              </a:spcAft>
            </a:pPr>
            <a:endParaRPr lang="hr-HR" sz="18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nn-NO" sz="1800" b="1" dirty="0">
                <a:solidFill>
                  <a:srgbClr val="002060"/>
                </a:solidFill>
              </a:rPr>
              <a:t>Prioritetna os</a:t>
            </a:r>
            <a:r>
              <a:rPr lang="hr-HR" sz="1800" b="1" dirty="0">
                <a:solidFill>
                  <a:srgbClr val="002060"/>
                </a:solidFill>
              </a:rPr>
              <a:t> 1</a:t>
            </a:r>
            <a:r>
              <a:rPr lang="nn-NO" sz="1800" b="1" dirty="0">
                <a:solidFill>
                  <a:srgbClr val="002060"/>
                </a:solidFill>
              </a:rPr>
              <a:t>: Visoka zapošljivost i mobilnost radne snage</a:t>
            </a:r>
            <a:endParaRPr lang="hr-HR" sz="1800" b="1" dirty="0">
              <a:solidFill>
                <a:srgbClr val="002060"/>
              </a:solidFill>
            </a:endParaRPr>
          </a:p>
          <a:p>
            <a:pPr marL="400050" lvl="1" indent="0">
              <a:buNone/>
            </a:pPr>
            <a:r>
              <a:rPr lang="hr-HR" sz="1800" dirty="0" smtClean="0">
                <a:solidFill>
                  <a:srgbClr val="002060"/>
                </a:solidFill>
              </a:rPr>
              <a:t>Prioritetna </a:t>
            </a:r>
            <a:r>
              <a:rPr lang="hr-HR" sz="1800" dirty="0">
                <a:solidFill>
                  <a:srgbClr val="002060"/>
                </a:solidFill>
              </a:rPr>
              <a:t>os 2: Socijalno uključivanje</a:t>
            </a:r>
          </a:p>
          <a:p>
            <a:pPr marL="400050" lvl="1" indent="0">
              <a:buNone/>
            </a:pPr>
            <a:r>
              <a:rPr lang="hr-HR" sz="1800" b="1" dirty="0" smtClean="0">
                <a:solidFill>
                  <a:srgbClr val="002060"/>
                </a:solidFill>
              </a:rPr>
              <a:t>Prioritetna </a:t>
            </a:r>
            <a:r>
              <a:rPr lang="hr-HR" sz="1800" b="1" dirty="0">
                <a:solidFill>
                  <a:srgbClr val="002060"/>
                </a:solidFill>
              </a:rPr>
              <a:t>os 3: Obrazovanje i cjeloživotno učenje</a:t>
            </a:r>
          </a:p>
          <a:p>
            <a:pPr marL="400050" lvl="1" indent="0">
              <a:buNone/>
            </a:pPr>
            <a:r>
              <a:rPr lang="hr-HR" sz="1800" dirty="0" smtClean="0">
                <a:solidFill>
                  <a:srgbClr val="002060"/>
                </a:solidFill>
              </a:rPr>
              <a:t>Prioritetna </a:t>
            </a:r>
            <a:r>
              <a:rPr lang="hr-HR" sz="1800" dirty="0">
                <a:solidFill>
                  <a:srgbClr val="002060"/>
                </a:solidFill>
              </a:rPr>
              <a:t>os 4: Dobro </a:t>
            </a:r>
            <a:r>
              <a:rPr lang="hr-HR" sz="1800" dirty="0" smtClean="0">
                <a:solidFill>
                  <a:srgbClr val="002060"/>
                </a:solidFill>
              </a:rPr>
              <a:t>upravljanje</a:t>
            </a:r>
          </a:p>
          <a:p>
            <a:pPr marL="400050" lvl="1" indent="0">
              <a:buNone/>
            </a:pPr>
            <a:endParaRPr lang="hr-HR" sz="1800" dirty="0">
              <a:solidFill>
                <a:srgbClr val="002060"/>
              </a:solidFill>
            </a:endParaRP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hr-HR" sz="2000" kern="1200" dirty="0">
                <a:solidFill>
                  <a:srgbClr val="002060"/>
                </a:solidFill>
                <a:latin typeface="Calibri"/>
                <a:cs typeface="+mn-cs"/>
              </a:rPr>
              <a:t>UKUPNA ALOKACIJA: 1, 6 MLRD EUR</a:t>
            </a:r>
          </a:p>
          <a:p>
            <a:pPr marL="400050" lvl="1" indent="0" fontAlgn="auto">
              <a:spcAft>
                <a:spcPts val="0"/>
              </a:spcAft>
              <a:buNone/>
            </a:pPr>
            <a:r>
              <a:rPr lang="hr-HR" sz="2000" b="1" kern="1200" dirty="0">
                <a:solidFill>
                  <a:srgbClr val="002060"/>
                </a:solidFill>
                <a:latin typeface="Calibri"/>
                <a:cs typeface="+mn-cs"/>
              </a:rPr>
              <a:t>PO 3: 28,44 % (450 </a:t>
            </a:r>
            <a:r>
              <a:rPr lang="hr-HR" sz="2000" b="1" kern="1200" dirty="0" err="1">
                <a:solidFill>
                  <a:srgbClr val="002060"/>
                </a:solidFill>
                <a:latin typeface="Calibri"/>
                <a:cs typeface="+mn-cs"/>
              </a:rPr>
              <a:t>Mil</a:t>
            </a:r>
            <a:r>
              <a:rPr lang="hr-HR" sz="2000" b="1" kern="1200" dirty="0">
                <a:solidFill>
                  <a:srgbClr val="002060"/>
                </a:solidFill>
                <a:latin typeface="Calibri"/>
                <a:cs typeface="+mn-cs"/>
              </a:rPr>
              <a:t> EUR )</a:t>
            </a:r>
          </a:p>
          <a:p>
            <a:pPr marL="400050" lvl="1" indent="0">
              <a:buNone/>
            </a:pPr>
            <a:endParaRPr lang="hr-HR" sz="1600" dirty="0">
              <a:solidFill>
                <a:schemeClr val="tx1"/>
              </a:solidFill>
            </a:endParaRP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85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634975"/>
              </p:ext>
            </p:extLst>
          </p:nvPr>
        </p:nvGraphicFramePr>
        <p:xfrm>
          <a:off x="794805" y="1417638"/>
          <a:ext cx="7200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Dodijeljena sredstva na razini Operativnog programa  - ukupno EU i nacionalna sredstva po prioritetnim osima u HRK </a:t>
            </a:r>
            <a:endParaRPr lang="en-GB" sz="1800" b="1" dirty="0">
              <a:solidFill>
                <a:srgbClr val="161796"/>
              </a:solidFill>
              <a:latin typeface="Myriad Pro Light SemiEx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60FB7-28DF-BD40-8AA6-BA2DC5A8A0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5599" y="264721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solidFill>
                  <a:srgbClr val="161796"/>
                </a:solidFill>
                <a:latin typeface="Myriad Pro Light SemiExt"/>
              </a:rPr>
              <a:t>Uloga</a:t>
            </a:r>
            <a:r>
              <a:rPr lang="hr-HR" sz="2000" b="1" kern="0" dirty="0">
                <a:solidFill>
                  <a:srgbClr val="002060"/>
                </a:solidFill>
                <a:cs typeface="+mj-cs"/>
              </a:rPr>
              <a:t> </a:t>
            </a:r>
            <a:r>
              <a:rPr lang="hr-HR" b="1" dirty="0">
                <a:solidFill>
                  <a:srgbClr val="161796"/>
                </a:solidFill>
                <a:latin typeface="Myriad Pro Light SemiExt"/>
              </a:rPr>
              <a:t>ASOO</a:t>
            </a:r>
            <a:r>
              <a:rPr lang="hr-HR" sz="2000" b="1" kern="0" dirty="0">
                <a:solidFill>
                  <a:srgbClr val="002060"/>
                </a:solidFill>
                <a:cs typeface="+mj-cs"/>
              </a:rPr>
              <a:t> u </a:t>
            </a:r>
            <a:r>
              <a:rPr lang="hr-HR" b="1" dirty="0">
                <a:solidFill>
                  <a:srgbClr val="161796"/>
                </a:solidFill>
                <a:latin typeface="Myriad Pro Light SemiExt"/>
              </a:rPr>
              <a:t>sustavu</a:t>
            </a:r>
            <a:r>
              <a:rPr lang="hr-HR" sz="2000" b="1" kern="0" dirty="0">
                <a:solidFill>
                  <a:srgbClr val="002060"/>
                </a:solidFill>
                <a:cs typeface="+mj-cs"/>
              </a:rPr>
              <a:t> </a:t>
            </a:r>
            <a:r>
              <a:rPr lang="hr-HR" b="1" dirty="0">
                <a:solidFill>
                  <a:srgbClr val="161796"/>
                </a:solidFill>
                <a:latin typeface="Myriad Pro Light SemiExt"/>
              </a:rPr>
              <a:t>upravljanja</a:t>
            </a:r>
            <a:r>
              <a:rPr lang="hr-HR" sz="2000" b="1" kern="0" dirty="0">
                <a:solidFill>
                  <a:srgbClr val="002060"/>
                </a:solidFill>
                <a:cs typeface="+mj-cs"/>
              </a:rPr>
              <a:t> i </a:t>
            </a:r>
            <a:r>
              <a:rPr lang="hr-HR" b="1" dirty="0">
                <a:solidFill>
                  <a:srgbClr val="161796"/>
                </a:solidFill>
                <a:latin typeface="Myriad Pro Light SemiExt"/>
              </a:rPr>
              <a:t>kontrole</a:t>
            </a:r>
            <a:r>
              <a:rPr lang="hr-HR" sz="2000" b="1" kern="0" dirty="0">
                <a:solidFill>
                  <a:srgbClr val="002060"/>
                </a:solidFill>
                <a:cs typeface="+mj-cs"/>
              </a:rPr>
              <a:t> </a:t>
            </a:r>
            <a:r>
              <a:rPr lang="hr-HR" b="1" dirty="0">
                <a:solidFill>
                  <a:srgbClr val="161796"/>
                </a:solidFill>
                <a:latin typeface="Myriad Pro Light SemiExt"/>
              </a:rPr>
              <a:t>korištenja</a:t>
            </a:r>
            <a:r>
              <a:rPr lang="hr-HR" sz="2000" b="1" kern="0" dirty="0">
                <a:solidFill>
                  <a:srgbClr val="002060"/>
                </a:solidFill>
                <a:cs typeface="+mj-cs"/>
              </a:rPr>
              <a:t> </a:t>
            </a:r>
            <a:r>
              <a:rPr lang="hr-HR" b="1" dirty="0">
                <a:solidFill>
                  <a:srgbClr val="161796"/>
                </a:solidFill>
                <a:latin typeface="Myriad Pro Light SemiExt"/>
              </a:rPr>
              <a:t>EU</a:t>
            </a:r>
            <a:r>
              <a:rPr lang="hr-HR" sz="2000" b="1" kern="0" dirty="0">
                <a:solidFill>
                  <a:srgbClr val="002060"/>
                </a:solidFill>
                <a:cs typeface="+mj-cs"/>
              </a:rPr>
              <a:t> </a:t>
            </a:r>
            <a:r>
              <a:rPr lang="hr-HR" b="1" dirty="0" smtClean="0">
                <a:solidFill>
                  <a:srgbClr val="161796"/>
                </a:solidFill>
                <a:latin typeface="Myriad Pro Light SemiExt"/>
              </a:rPr>
              <a:t>fondova</a:t>
            </a:r>
            <a:r>
              <a:rPr lang="en-US" sz="2000" b="1" kern="0" dirty="0">
                <a:solidFill>
                  <a:srgbClr val="002060"/>
                </a:solidFill>
                <a:cs typeface="+mj-cs"/>
              </a:rPr>
              <a:t/>
            </a:r>
            <a:br>
              <a:rPr lang="en-US" sz="2000" b="1" kern="0" dirty="0">
                <a:solidFill>
                  <a:srgbClr val="002060"/>
                </a:solidFill>
                <a:cs typeface="+mj-cs"/>
              </a:rPr>
            </a:br>
            <a:endParaRPr lang="hr-HR" sz="2000" b="1" kern="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035" y="5424481"/>
            <a:ext cx="684076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i="1" dirty="0"/>
              <a:t> </a:t>
            </a:r>
            <a:r>
              <a:rPr lang="hr-HR" sz="1000" i="1" dirty="0" smtClean="0"/>
              <a:t>napomena: prikaz </a:t>
            </a:r>
            <a:r>
              <a:rPr lang="hr-HR" sz="1000" i="1" dirty="0"/>
              <a:t>u odnosu na ASOO nadležnost </a:t>
            </a:r>
            <a:endParaRPr lang="hr-HR" sz="1000" i="1" dirty="0" smtClean="0"/>
          </a:p>
          <a:p>
            <a:r>
              <a:rPr lang="hr-HR" sz="1000" i="1" dirty="0" smtClean="0"/>
              <a:t>  za područje obrazovanja i cjeloživotnog učenja</a:t>
            </a:r>
            <a:endParaRPr lang="hr-HR" sz="1000" i="1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3347864" y="2180268"/>
            <a:ext cx="5184576" cy="108673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ヒラギノ角ゴ Pro W3" pitchFamily="96" charset="-128"/>
              </a:rPr>
              <a:t>Upravljačko tijelo </a:t>
            </a:r>
            <a:r>
              <a:rPr kumimoji="0" lang="hr-HR" b="0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ea typeface="ヒラギノ角ゴ Pro W3" pitchFamily="96" charset="-128"/>
              </a:rPr>
              <a:t>za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ヒラギノ角ゴ Pro W3" pitchFamily="96" charset="-128"/>
              </a:rPr>
              <a:t>Europski socijalni fond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b="1" dirty="0" smtClean="0">
                <a:latin typeface="Verdana" pitchFamily="34" charset="0"/>
                <a:ea typeface="ヒラギノ角ゴ Pro W3" pitchFamily="96" charset="-128"/>
              </a:rPr>
              <a:t>Ministarstvo rada i mirovinskoga sustava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ヒラギノ角ゴ Pro W3" pitchFamily="9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203848" y="3518930"/>
            <a:ext cx="2592288" cy="119873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ヒラギノ角ゴ Pro W3" pitchFamily="96" charset="-128"/>
              </a:rPr>
              <a:t>PT1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b="1" dirty="0" smtClean="0">
                <a:latin typeface="Verdana" pitchFamily="34" charset="0"/>
                <a:ea typeface="ヒラギノ角ゴ Pro W3" pitchFamily="96" charset="-128"/>
              </a:rPr>
              <a:t>Ministarstvo znanosti i obrazovanja </a:t>
            </a:r>
            <a:endParaRPr kumimoji="0" lang="en-US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ヒラギノ角ゴ Pro W3" pitchFamily="96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796136" y="3527623"/>
            <a:ext cx="2952328" cy="119825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ヒラギノ角ゴ Pro W3" pitchFamily="96" charset="-128"/>
              </a:rPr>
              <a:t>PT1 </a:t>
            </a:r>
            <a:endParaRPr lang="hr-HR" sz="2000" dirty="0">
              <a:latin typeface="Verdana" pitchFamily="34" charset="0"/>
              <a:ea typeface="ヒラギノ角ゴ Pro W3" pitchFamily="96" charset="-128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0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ヒラギノ角ゴ Pro W3" pitchFamily="96" charset="-128"/>
              </a:rPr>
              <a:t>Ministarstvo</a:t>
            </a:r>
            <a:r>
              <a:rPr kumimoji="0" lang="hr-HR" sz="2000" b="1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ea typeface="ヒラギノ角ゴ Pro W3" pitchFamily="96" charset="-128"/>
              </a:rPr>
              <a:t> turizma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ヒラギノ角ゴ Pro W3" pitchFamily="96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35054" y="4995312"/>
            <a:ext cx="3634132" cy="81373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rgbClr val="BBE0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PT 2 – ASOO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483768" y="1241492"/>
            <a:ext cx="6048672" cy="82677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dirty="0" smtClean="0"/>
              <a:t>Koordinacijsko tijelo </a:t>
            </a:r>
          </a:p>
          <a:p>
            <a:pPr algn="ctr"/>
            <a:r>
              <a:rPr lang="hr-HR" dirty="0" smtClean="0"/>
              <a:t> </a:t>
            </a:r>
            <a:r>
              <a:rPr lang="hr-HR" b="1" dirty="0" smtClean="0"/>
              <a:t>Ministarstvo </a:t>
            </a:r>
            <a:r>
              <a:rPr lang="hr-HR" b="1" dirty="0"/>
              <a:t>regionalnoga razvoja i fondova </a:t>
            </a:r>
            <a:r>
              <a:rPr lang="hr-HR" b="1" dirty="0" smtClean="0"/>
              <a:t>EU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092280" y="3239591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427984" y="3239591"/>
            <a:ext cx="0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15" idx="0"/>
          </p:cNvCxnSpPr>
          <p:nvPr/>
        </p:nvCxnSpPr>
        <p:spPr bwMode="auto">
          <a:xfrm>
            <a:off x="5652120" y="3354825"/>
            <a:ext cx="0" cy="1640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51520" y="2224219"/>
            <a:ext cx="2389417" cy="262371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600" b="1" dirty="0" smtClean="0">
                <a:latin typeface="Arial" charset="0"/>
                <a:ea typeface="ヒラギノ角ゴ Pro W3" pitchFamily="1" charset="-128"/>
              </a:rPr>
              <a:t>potencijalni Korisnici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1600" b="1" dirty="0" smtClean="0">
                <a:latin typeface="Arial" charset="0"/>
                <a:ea typeface="ヒラギノ角ゴ Pro W3" pitchFamily="1" charset="-128"/>
              </a:rPr>
              <a:t>(ustanove za obrazovanje odraslih, škole, fakulteti, instituti, dječji vrtići…) 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9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016" y="768732"/>
            <a:ext cx="8229600" cy="1143000"/>
          </a:xfrm>
        </p:spPr>
        <p:txBody>
          <a:bodyPr/>
          <a:lstStyle/>
          <a:p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Suradnja Službe za programe i projekte EU </a:t>
            </a:r>
            <a:b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</a:br>
            <a:r>
              <a:rPr lang="hr-HR" sz="1800" b="1" dirty="0" smtClean="0">
                <a:solidFill>
                  <a:srgbClr val="161796"/>
                </a:solidFill>
                <a:latin typeface="Myriad Pro Light SemiExt"/>
              </a:rPr>
              <a:t>(Posredničko tijelo razine 1) i DEFCO odjela pri Agenciji za strukovno obrazovanje i obrazovanje odraslih (Posredničko tijelo razine 2) </a:t>
            </a:r>
            <a:endParaRPr lang="en-GB" sz="1800" b="1" dirty="0">
              <a:solidFill>
                <a:srgbClr val="161796"/>
              </a:solidFill>
              <a:latin typeface="Myriad Pro Light SemiEx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4957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5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31520"/>
            <a:ext cx="7874072" cy="493588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hr-HR" sz="1800" b="1" dirty="0">
                <a:solidFill>
                  <a:srgbClr val="161796"/>
                </a:solidFill>
                <a:latin typeface="Myriad Pro Light SemiExt"/>
              </a:rPr>
              <a:t>   Posredničko tijelo razine 2 za intervencije u području </a:t>
            </a:r>
          </a:p>
          <a:p>
            <a:pPr marL="0" indent="0">
              <a:spcBef>
                <a:spcPct val="0"/>
              </a:spcBef>
              <a:buNone/>
            </a:pPr>
            <a:r>
              <a:rPr lang="hr-HR" sz="1800" b="1" dirty="0">
                <a:solidFill>
                  <a:srgbClr val="161796"/>
                </a:solidFill>
                <a:latin typeface="Myriad Pro Light SemiExt"/>
              </a:rPr>
              <a:t>   obrazovanja i cjeloživotnog učenja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hr-HR" sz="2000" kern="1200" dirty="0">
                <a:solidFill>
                  <a:srgbClr val="002060"/>
                </a:solidFill>
                <a:ea typeface="ヒラギノ角ゴ Pro W3" pitchFamily="96" charset="-128"/>
              </a:rPr>
              <a:t> </a:t>
            </a:r>
            <a:r>
              <a:rPr lang="hr-HR" sz="2000" kern="1200" dirty="0" smtClean="0">
                <a:solidFill>
                  <a:srgbClr val="002060"/>
                </a:solidFill>
                <a:ea typeface="ヒラギノ角ゴ Pro W3" pitchFamily="96" charset="-128"/>
              </a:rPr>
              <a:t>  </a:t>
            </a:r>
          </a:p>
          <a:p>
            <a:pPr marL="0" lvl="0" indent="0">
              <a:spcBef>
                <a:spcPct val="0"/>
              </a:spcBef>
              <a:buNone/>
            </a:pPr>
            <a:endParaRPr lang="hr-HR" sz="2000" kern="1200" dirty="0" smtClean="0">
              <a:solidFill>
                <a:srgbClr val="002060"/>
              </a:solidFill>
              <a:ea typeface="ヒラギノ角ゴ Pro W3" pitchFamily="96" charset="-128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hr-HR" sz="2000" kern="1200" dirty="0">
                <a:solidFill>
                  <a:srgbClr val="002060"/>
                </a:solidFill>
                <a:ea typeface="ヒラギノ角ゴ Pro W3" pitchFamily="96" charset="-128"/>
              </a:rPr>
              <a:t> </a:t>
            </a:r>
            <a:r>
              <a:rPr lang="hr-HR" sz="2000" kern="1200" dirty="0" smtClean="0">
                <a:solidFill>
                  <a:srgbClr val="002060"/>
                </a:solidFill>
                <a:ea typeface="ヒラギノ角ゴ Pro W3" pitchFamily="96" charset="-128"/>
              </a:rPr>
              <a:t>   ASOO DEFCO</a:t>
            </a:r>
          </a:p>
          <a:p>
            <a:pPr marL="0" lvl="0" indent="0">
              <a:spcBef>
                <a:spcPct val="0"/>
              </a:spcBef>
              <a:buNone/>
            </a:pPr>
            <a:endParaRPr lang="hr-HR" sz="2000" kern="1200" dirty="0" smtClean="0">
              <a:solidFill>
                <a:srgbClr val="FF0000"/>
              </a:solidFill>
              <a:ea typeface="ヒラギノ角ゴ Pro W3" pitchFamily="96" charset="-128"/>
            </a:endParaRPr>
          </a:p>
          <a:p>
            <a:pPr lvl="0">
              <a:spcBef>
                <a:spcPct val="0"/>
              </a:spcBef>
              <a:buFont typeface="Calibri" panose="020F0502020204030204" pitchFamily="34" charset="0"/>
              <a:buChar char="‒"/>
            </a:pPr>
            <a:endParaRPr lang="hr-HR" sz="2000" kern="1200" dirty="0" smtClean="0">
              <a:solidFill>
                <a:srgbClr val="FF0000"/>
              </a:solidFill>
              <a:ea typeface="ヒラギノ角ゴ Pro W3" pitchFamily="96" charset="-128"/>
            </a:endParaRPr>
          </a:p>
          <a:p>
            <a:pPr lvl="0"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hr-HR" sz="2000" kern="1200" dirty="0" smtClean="0">
                <a:solidFill>
                  <a:schemeClr val="tx1"/>
                </a:solidFill>
                <a:ea typeface="ヒラギノ角ゴ Pro W3" pitchFamily="96" charset="-128"/>
              </a:rPr>
              <a:t>Delegirane funkcije Upravljačkog tijela</a:t>
            </a:r>
            <a:endParaRPr lang="hr-HR" sz="2000" kern="1200" dirty="0">
              <a:solidFill>
                <a:schemeClr val="tx1"/>
              </a:solidFill>
              <a:ea typeface="ヒラギノ角ゴ Pro W3" pitchFamily="96" charset="-128"/>
            </a:endParaRPr>
          </a:p>
          <a:p>
            <a:pPr lvl="0"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hr-HR" sz="2000" kern="1200" dirty="0" smtClean="0">
                <a:solidFill>
                  <a:schemeClr val="tx1"/>
                </a:solidFill>
                <a:ea typeface="ヒラギノ角ゴ Pro W3" pitchFamily="96" charset="-128"/>
              </a:rPr>
              <a:t>Priprema </a:t>
            </a:r>
            <a:r>
              <a:rPr lang="hr-HR" sz="2000" kern="1200" dirty="0">
                <a:solidFill>
                  <a:schemeClr val="tx1"/>
                </a:solidFill>
                <a:ea typeface="ヒラギノ角ゴ Pro W3" pitchFamily="96" charset="-128"/>
              </a:rPr>
              <a:t>natječajne dokumentacije </a:t>
            </a:r>
            <a:r>
              <a:rPr lang="hr-HR" sz="2000" kern="1200" dirty="0" smtClean="0">
                <a:solidFill>
                  <a:schemeClr val="tx1"/>
                </a:solidFill>
                <a:ea typeface="ヒラギノ角ゴ Pro W3" pitchFamily="96" charset="-128"/>
              </a:rPr>
              <a:t>u suradnji sa PT 1 (MZO, MINT)</a:t>
            </a:r>
            <a:endParaRPr lang="hr-HR" sz="2000" kern="1200" dirty="0">
              <a:solidFill>
                <a:schemeClr val="tx1"/>
              </a:solidFill>
              <a:ea typeface="ヒラギノ角ゴ Pro W3" pitchFamily="96" charset="-128"/>
            </a:endParaRPr>
          </a:p>
          <a:p>
            <a:pPr lvl="0"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hr-HR" sz="2000" kern="1200" dirty="0">
                <a:solidFill>
                  <a:schemeClr val="tx1"/>
                </a:solidFill>
                <a:ea typeface="ヒラギノ角ゴ Pro W3" pitchFamily="96" charset="-128"/>
              </a:rPr>
              <a:t>Provedba postupka dodjele bespovratnih </a:t>
            </a:r>
            <a:r>
              <a:rPr lang="hr-HR" sz="2000" kern="1200" dirty="0" smtClean="0">
                <a:solidFill>
                  <a:schemeClr val="tx1"/>
                </a:solidFill>
                <a:ea typeface="ヒラギノ角ゴ Pro W3" pitchFamily="96" charset="-128"/>
              </a:rPr>
              <a:t>sredstava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hr-HR" sz="2000" dirty="0">
                <a:ea typeface="ヒラギノ角ゴ Pro W3" pitchFamily="96" charset="-128"/>
              </a:rPr>
              <a:t> </a:t>
            </a:r>
            <a:r>
              <a:rPr lang="hr-HR" sz="2000" dirty="0" smtClean="0">
                <a:ea typeface="ヒラギノ角ゴ Pro W3" pitchFamily="96" charset="-128"/>
              </a:rPr>
              <a:t>     </a:t>
            </a:r>
            <a:r>
              <a:rPr lang="hr-HR" sz="2000" kern="1200" dirty="0" smtClean="0">
                <a:solidFill>
                  <a:schemeClr val="tx1"/>
                </a:solidFill>
                <a:ea typeface="ヒラギノ角ゴ Pro W3" pitchFamily="96" charset="-128"/>
              </a:rPr>
              <a:t>od zaprimanja projektnih prijava do pripreme i sklapanja Ugovora </a:t>
            </a:r>
          </a:p>
          <a:p>
            <a:pPr lvl="0"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hr-HR" sz="2000" kern="1200" dirty="0" smtClean="0">
                <a:solidFill>
                  <a:schemeClr val="tx1"/>
                </a:solidFill>
                <a:ea typeface="ヒラギノ角ゴ Pro W3" pitchFamily="96" charset="-128"/>
              </a:rPr>
              <a:t>Praćenje </a:t>
            </a:r>
            <a:r>
              <a:rPr lang="hr-HR" sz="2000" kern="1200" dirty="0">
                <a:solidFill>
                  <a:schemeClr val="tx1"/>
                </a:solidFill>
                <a:ea typeface="ヒラギノ角ゴ Pro W3" pitchFamily="96" charset="-128"/>
              </a:rPr>
              <a:t>provedbe projekta u skladu s odredbama </a:t>
            </a:r>
            <a:r>
              <a:rPr lang="hr-HR" sz="2000" kern="1200" dirty="0" smtClean="0">
                <a:solidFill>
                  <a:schemeClr val="tx1"/>
                </a:solidFill>
                <a:ea typeface="ヒラギノ角ゴ Pro W3" pitchFamily="96" charset="-128"/>
              </a:rPr>
              <a:t>Ugovora</a:t>
            </a:r>
          </a:p>
          <a:p>
            <a:pPr lvl="0"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hr-HR" sz="2000" kern="1200" dirty="0" smtClean="0">
                <a:solidFill>
                  <a:schemeClr val="tx1"/>
                </a:solidFill>
                <a:ea typeface="ヒラギノ角ゴ Pro W3" pitchFamily="96" charset="-128"/>
              </a:rPr>
              <a:t>Izvještavanje o rezultatima projekta</a:t>
            </a:r>
          </a:p>
          <a:p>
            <a:pPr lvl="0">
              <a:spcBef>
                <a:spcPct val="0"/>
              </a:spcBef>
              <a:buFont typeface="Calibri" panose="020F0502020204030204" pitchFamily="34" charset="0"/>
              <a:buChar char="‒"/>
            </a:pPr>
            <a:r>
              <a:rPr lang="hr-HR" sz="2000" kern="1200" dirty="0" smtClean="0">
                <a:solidFill>
                  <a:schemeClr val="tx1"/>
                </a:solidFill>
                <a:ea typeface="ヒラギノ角ゴ Pro W3" pitchFamily="96" charset="-128"/>
              </a:rPr>
              <a:t>Aktivnosti promidžbe i vidljivosti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70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52485291"/>
              </p:ext>
            </p:extLst>
          </p:nvPr>
        </p:nvGraphicFramePr>
        <p:xfrm>
          <a:off x="406400" y="832715"/>
          <a:ext cx="8054975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81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623</TotalTime>
  <Words>1499</Words>
  <Application>Microsoft Office PowerPoint</Application>
  <PresentationFormat>On-screen Show (4:3)</PresentationFormat>
  <Paragraphs>216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powerpoint</vt:lpstr>
      <vt:lpstr>1_Presentation2</vt:lpstr>
      <vt:lpstr>PowerPoint Presentation</vt:lpstr>
      <vt:lpstr>pregled sadržaja:</vt:lpstr>
      <vt:lpstr>Općenito o Operativnom programu i Europskom socijalnom fondu </vt:lpstr>
      <vt:lpstr>PowerPoint Presentation</vt:lpstr>
      <vt:lpstr>Dodijeljena sredstva na razini Operativnog programa  - ukupno EU i nacionalna sredstva po prioritetnim osima u HRK </vt:lpstr>
      <vt:lpstr>PowerPoint Presentation</vt:lpstr>
      <vt:lpstr>Suradnja Službe za programe i projekte EU  (Posredničko tijelo razine 1) i DEFCO odjela pri Agenciji za strukovno obrazovanje i obrazovanje odraslih (Posredničko tijelo razine 2) </vt:lpstr>
      <vt:lpstr>PowerPoint Presentation</vt:lpstr>
      <vt:lpstr>PowerPoint Presentation</vt:lpstr>
      <vt:lpstr>Natječaji dodjele bespovratnih sredstava- karakteristike  </vt:lpstr>
      <vt:lpstr>Iskustva ustanova koje su provodile projekte financirane EU fondovima</vt:lpstr>
      <vt:lpstr>PowerPoint Presentation</vt:lpstr>
      <vt:lpstr>PowerPoint Presentation</vt:lpstr>
      <vt:lpstr>PowerPoint Presentation</vt:lpstr>
      <vt:lpstr> Matematika između realnog i virtualnog</vt:lpstr>
      <vt:lpstr>PowerPoint Presentation</vt:lpstr>
      <vt:lpstr>PowerPoint Presentation</vt:lpstr>
      <vt:lpstr>PowerPoint Presentation</vt:lpstr>
      <vt:lpstr>PowerPoint Presentation</vt:lpstr>
      <vt:lpstr>Pojavnost mikotoksina u hrvatskim žitaricama - CroMycoScreen</vt:lpstr>
      <vt:lpstr>PowerPoint Presentation</vt:lpstr>
      <vt:lpstr>Natječaji u području obrazovanja i cjeloživotnog učenja:</vt:lpstr>
      <vt:lpstr>Preporuke (1)</vt:lpstr>
      <vt:lpstr>Preporuke (2)</vt:lpstr>
      <vt:lpstr>hvala na pažnji martina.hundric@asoo.hr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Nives Novak</dc:creator>
  <cp:lastModifiedBy>Nives Novak</cp:lastModifiedBy>
  <cp:revision>72</cp:revision>
  <dcterms:created xsi:type="dcterms:W3CDTF">2016-12-02T14:16:56Z</dcterms:created>
  <dcterms:modified xsi:type="dcterms:W3CDTF">2017-05-15T14:44:36Z</dcterms:modified>
</cp:coreProperties>
</file>