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2" r:id="rId4"/>
    <p:sldId id="259" r:id="rId5"/>
    <p:sldId id="301" r:id="rId6"/>
    <p:sldId id="262" r:id="rId7"/>
    <p:sldId id="267" r:id="rId8"/>
    <p:sldId id="297" r:id="rId9"/>
    <p:sldId id="298" r:id="rId10"/>
    <p:sldId id="299" r:id="rId11"/>
    <p:sldId id="268" r:id="rId12"/>
    <p:sldId id="269" r:id="rId13"/>
    <p:sldId id="270" r:id="rId14"/>
    <p:sldId id="296" r:id="rId15"/>
    <p:sldId id="303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94" r:id="rId30"/>
    <p:sldId id="300" r:id="rId31"/>
    <p:sldId id="295" r:id="rId32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5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FB70-CD62-49CA-A21F-76749EAD5CE5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ED54-EE7E-46A6-BE54-A18181FA7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6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863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Trenutačno je u izradi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Nacionalno internetsko sučelje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koje će objedinjavati nekoliko baza podataka relevantnih za procese na tržištu rada i obrazovanju u Republici Hrvatskoj te ostale relevantne informacije, pri čemu će internetsko sučelje biti korišteno ne samo za potrebe analiza predlagatelja standarda zanimanja i standarda kvalifikacija, nego i za odlučivanje ključnih dionika pri donošenju javnih politika u području zapošljavanja i obrazovanja. Također, sukladno Strategiji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cjeloživotnog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profesionalnog usmjeravanja i razvoja karijere u Republici Hrvatskoj 2016.-2020., sučelje će široj javnosti služiti kao pomoć pri donošenju osobnih odluka prilikom nastavka obrazovanja i izbora karijernog puta.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10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9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21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08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66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17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9468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809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74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28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8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284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765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873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1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289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12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653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716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816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66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522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806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45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20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25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08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76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82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ED54-EE7E-46A6-BE54-A18181FA736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12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5/24/2017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ko.poslovna.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gistaradmin@mzos.hr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3.png"/><Relationship Id="rId5" Type="http://schemas.openxmlformats.org/officeDocument/2006/relationships/hyperlink" Target="http://www.mrms.hr/" TargetMode="External"/><Relationship Id="rId4" Type="http://schemas.openxmlformats.org/officeDocument/2006/relationships/hyperlink" Target="mailto:hko@mrms.h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potencijal</a:t>
            </a:r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Analitička utemeljenost 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vi-VN" sz="2400" dirty="0">
                <a:latin typeface="Calibri" charset="0"/>
              </a:rPr>
              <a:t>iskazuje se analizom trenutačne i dosadašnje ponude i potražnje za odabranim zanimanjem ili skupinom zanimanja, odnosno projekcijom u petogodišnjem razdoblju za takvim i sličnim zanimanjima na tržištu rada te se dokazuje na temelju stručnih podloga koje se također mogu naći u profilu sektora, odnosno na </a:t>
            </a:r>
            <a:r>
              <a:rPr lang="vi-VN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Nacionalno</a:t>
            </a:r>
            <a:r>
              <a:rPr lang="hr-HR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m</a:t>
            </a:r>
            <a:r>
              <a:rPr lang="vi-VN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 internetsko</a:t>
            </a:r>
            <a:r>
              <a:rPr lang="hr-HR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m</a:t>
            </a:r>
            <a:r>
              <a:rPr lang="vi-VN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 sučelj</a:t>
            </a:r>
            <a:r>
              <a:rPr lang="hr-HR" sz="2400" dirty="0" smtClean="0">
                <a:solidFill>
                  <a:srgbClr val="FF0000"/>
                </a:solidFill>
                <a:latin typeface="Calibri" charset="0"/>
                <a:hlinkClick r:id="rId3"/>
              </a:rPr>
              <a:t>u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Anketa o standardu zanimanja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On-</a:t>
            </a:r>
            <a:r>
              <a:rPr lang="hr-HR" sz="2000" dirty="0" err="1" smtClean="0">
                <a:solidFill>
                  <a:prstClr val="black"/>
                </a:solidFill>
                <a:ea typeface="+mn-ea"/>
                <a:cs typeface="+mn-cs"/>
              </a:rPr>
              <a:t>line</a:t>
            </a: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 istraživanje </a:t>
            </a: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(sustav Lime </a:t>
            </a:r>
            <a:r>
              <a:rPr lang="hr-HR" sz="2000" dirty="0" err="1">
                <a:solidFill>
                  <a:prstClr val="black"/>
                </a:solidFill>
                <a:ea typeface="+mn-ea"/>
                <a:cs typeface="+mn-cs"/>
              </a:rPr>
              <a:t>Survey</a:t>
            </a: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hr-HR" sz="20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O</a:t>
            </a: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d </a:t>
            </a: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poslodavaca i stručnjaka prikupljaju </a:t>
            </a: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se podaci </a:t>
            </a: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o: 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hr-HR" sz="2000" dirty="0">
                <a:solidFill>
                  <a:prstClr val="black"/>
                </a:solidFill>
                <a:ea typeface="+mn-ea"/>
              </a:rPr>
              <a:t>ključnim poslovima potrebnima za rad u ispitivanom zanimanju u pojedinoj organizaciji;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hr-HR" sz="2000" dirty="0">
                <a:solidFill>
                  <a:prstClr val="black"/>
                </a:solidFill>
                <a:ea typeface="+mn-ea"/>
              </a:rPr>
              <a:t>znanjima i vještinama potrebnima za obavljanje ključnih poslova;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hr-HR" sz="2000" dirty="0">
                <a:solidFill>
                  <a:prstClr val="black"/>
                </a:solidFill>
                <a:ea typeface="+mn-ea"/>
              </a:rPr>
              <a:t>potrebnoj razini ključnih kompetencija za </a:t>
            </a:r>
            <a:r>
              <a:rPr lang="hr-HR" sz="2000" dirty="0" err="1">
                <a:solidFill>
                  <a:prstClr val="black"/>
                </a:solidFill>
                <a:ea typeface="+mn-ea"/>
              </a:rPr>
              <a:t>cjeloživotno</a:t>
            </a:r>
            <a:r>
              <a:rPr lang="hr-HR" sz="2000" dirty="0">
                <a:solidFill>
                  <a:prstClr val="black"/>
                </a:solidFill>
                <a:ea typeface="+mn-ea"/>
              </a:rPr>
              <a:t> učenje, generičkih vještina i </a:t>
            </a:r>
            <a:r>
              <a:rPr lang="hr-HR" sz="2000" dirty="0" err="1">
                <a:solidFill>
                  <a:prstClr val="black"/>
                </a:solidFill>
                <a:ea typeface="+mn-ea"/>
              </a:rPr>
              <a:t>psihomotoričkih</a:t>
            </a:r>
            <a:r>
              <a:rPr lang="hr-HR" sz="2000" dirty="0">
                <a:solidFill>
                  <a:prstClr val="black"/>
                </a:solidFill>
                <a:ea typeface="+mn-ea"/>
              </a:rPr>
              <a:t> sposobnosti;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hr-HR" sz="2000" dirty="0">
                <a:solidFill>
                  <a:prstClr val="black"/>
                </a:solidFill>
                <a:ea typeface="+mn-ea"/>
              </a:rPr>
              <a:t>potrebnom obrazovanju za rad u zanimanju; te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hr-HR" sz="2000" dirty="0">
                <a:solidFill>
                  <a:prstClr val="black"/>
                </a:solidFill>
                <a:ea typeface="+mn-ea"/>
              </a:rPr>
              <a:t>obilježjima radnog mjesta i obilježjima organizacije.</a:t>
            </a: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Rezultati istraživanja predstavljaju </a:t>
            </a:r>
            <a:r>
              <a:rPr lang="hr-HR" sz="2000" u="sng" dirty="0">
                <a:solidFill>
                  <a:prstClr val="black"/>
                </a:solidFill>
                <a:ea typeface="+mn-ea"/>
                <a:cs typeface="+mn-cs"/>
              </a:rPr>
              <a:t>analitičku podlogu </a:t>
            </a:r>
            <a:r>
              <a:rPr lang="hr-HR" sz="2000" dirty="0">
                <a:solidFill>
                  <a:prstClr val="black"/>
                </a:solidFill>
                <a:ea typeface="+mn-ea"/>
                <a:cs typeface="+mn-cs"/>
              </a:rPr>
              <a:t>za izradu standarda </a:t>
            </a:r>
            <a:r>
              <a:rPr lang="hr-HR" sz="2000" dirty="0" smtClean="0">
                <a:solidFill>
                  <a:prstClr val="black"/>
                </a:solidFill>
                <a:ea typeface="+mn-ea"/>
                <a:cs typeface="+mn-cs"/>
              </a:rPr>
              <a:t>zanimanja.</a:t>
            </a:r>
            <a:endParaRPr lang="hr-HR" sz="2000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hr-HR" sz="20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Ključni poslovi i kompetencije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45" y="1417638"/>
            <a:ext cx="607498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89531"/>
              </p:ext>
            </p:extLst>
          </p:nvPr>
        </p:nvGraphicFramePr>
        <p:xfrm>
          <a:off x="755576" y="764701"/>
          <a:ext cx="7848871" cy="5256588"/>
        </p:xfrm>
        <a:graphic>
          <a:graphicData uri="http://schemas.openxmlformats.org/drawingml/2006/table">
            <a:tbl>
              <a:tblPr firstRow="1" firstCol="1" bandRow="1"/>
              <a:tblGrid>
                <a:gridCol w="1664403"/>
                <a:gridCol w="2099117"/>
                <a:gridCol w="2099117"/>
                <a:gridCol w="1986234"/>
              </a:tblGrid>
              <a:tr h="618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KLJUČNI POSLOVI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RAZVRSTANE KOMPETENCIJE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SKUPOVI KOMPETENCIJA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1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KLJUČNI POSAO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SKUP 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KLJUČNI POSAO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SKUP 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KLJUČNI POSAO 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SKUP KOMPETENCIJA 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KLJUČNI POSAO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92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kompetencija 1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Profili sektora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400" dirty="0">
                <a:latin typeface="Calibri" charset="0"/>
              </a:rPr>
              <a:t>I</a:t>
            </a:r>
            <a:r>
              <a:rPr lang="vi-VN" sz="2400" dirty="0">
                <a:latin typeface="Calibri" charset="0"/>
              </a:rPr>
              <a:t>zvor </a:t>
            </a:r>
            <a:r>
              <a:rPr lang="hr-HR" sz="2400" dirty="0">
                <a:latin typeface="Calibri" charset="0"/>
              </a:rPr>
              <a:t>podataka </a:t>
            </a:r>
            <a:r>
              <a:rPr lang="vi-VN" sz="2400" dirty="0">
                <a:latin typeface="Calibri" charset="0"/>
              </a:rPr>
              <a:t>za prepoznavanje ponude i potražnje za sektorskim zanimanjima, a time i za kvalifikacijama koje pridonose razvoju sektorskih znanja</a:t>
            </a:r>
            <a:endParaRPr lang="hr-HR" sz="2400" dirty="0">
              <a:latin typeface="Calibri" charset="0"/>
            </a:endParaRPr>
          </a:p>
          <a:p>
            <a:endParaRPr lang="hr-HR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7" y="2980524"/>
            <a:ext cx="5297487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Gamer</a:t>
            </a:r>
            <a:r>
              <a:rPr lang="hr-HR" dirty="0" smtClean="0"/>
              <a:t> (još nema hrvatske inačice)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hr-HR" dirty="0" smtClean="0"/>
              <a:t>č</a:t>
            </a:r>
            <a:r>
              <a:rPr lang="en-US" dirty="0" err="1" smtClean="0"/>
              <a:t>unalnih</a:t>
            </a:r>
            <a:r>
              <a:rPr lang="en-US" dirty="0" smtClean="0"/>
              <a:t> </a:t>
            </a:r>
            <a:r>
              <a:rPr lang="en-US" dirty="0" err="1" smtClean="0"/>
              <a:t>igrica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Kontroliranje</a:t>
            </a:r>
            <a:r>
              <a:rPr lang="en-US" dirty="0" smtClean="0"/>
              <a:t> </a:t>
            </a:r>
            <a:r>
              <a:rPr lang="en-US" dirty="0" err="1" smtClean="0"/>
              <a:t>kvalitete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hr-HR" dirty="0" smtClean="0"/>
              <a:t>č</a:t>
            </a:r>
            <a:r>
              <a:rPr lang="en-US" dirty="0" err="1" smtClean="0"/>
              <a:t>unalne</a:t>
            </a:r>
            <a:r>
              <a:rPr lang="en-US" dirty="0" smtClean="0"/>
              <a:t> </a:t>
            </a:r>
            <a:r>
              <a:rPr lang="en-US" dirty="0" err="1" smtClean="0"/>
              <a:t>igrice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Komuniciranje</a:t>
            </a:r>
            <a:r>
              <a:rPr lang="en-US" dirty="0" smtClean="0"/>
              <a:t> u </a:t>
            </a:r>
            <a:r>
              <a:rPr lang="en-US" dirty="0" err="1" smtClean="0"/>
              <a:t>timu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videoigrica</a:t>
            </a:r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46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dirty="0"/>
              <a:t>Postupak upisa prijedloga SZ-a u Registar </a:t>
            </a:r>
            <a:endParaRPr lang="en-US" sz="36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Faze:</a:t>
            </a:r>
          </a:p>
          <a:p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  <a:p>
            <a:r>
              <a:rPr lang="vi-VN" sz="1800" dirty="0" smtClean="0">
                <a:latin typeface="Calibri" panose="020F0502020204030204" pitchFamily="34" charset="0"/>
              </a:rPr>
              <a:t>Cjelokupni postupak vrednovanja  -  utvrđivanje ispunjenosti formalnih i stručnih uvjeta, koje uključuje i ocjenu opravdanosti pokretanja postupka za upis u Registar (Pravilnik o Registru HKO-a, čl. 18.)</a:t>
            </a:r>
            <a:endParaRPr lang="hr-HR" sz="1800" dirty="0" smtClean="0">
              <a:latin typeface="Calibri" panose="020F0502020204030204" pitchFamily="34" charset="0"/>
            </a:endParaRPr>
          </a:p>
          <a:p>
            <a:r>
              <a:rPr lang="hr-HR" sz="1800" b="1" dirty="0">
                <a:latin typeface="Calibri" panose="020F0502020204030204" pitchFamily="34" charset="0"/>
              </a:rPr>
              <a:t>formalno vrednovanje </a:t>
            </a:r>
            <a:r>
              <a:rPr lang="hr-HR" sz="1800" dirty="0">
                <a:latin typeface="Calibri" panose="020F0502020204030204" pitchFamily="34" charset="0"/>
              </a:rPr>
              <a:t>obavlja MRMS (Pravilnik, čl. 19., st. 2</a:t>
            </a:r>
            <a:r>
              <a:rPr lang="hr-HR" sz="1800" dirty="0" smtClean="0">
                <a:latin typeface="Calibri" panose="020F0502020204030204" pitchFamily="34" charset="0"/>
              </a:rPr>
              <a:t>.)</a:t>
            </a:r>
          </a:p>
          <a:p>
            <a:r>
              <a:rPr lang="hr-HR" sz="1800" dirty="0">
                <a:latin typeface="Calibri" panose="020F0502020204030204" pitchFamily="34" charset="0"/>
              </a:rPr>
              <a:t>potpune i točno ispunjene zahtjeve MRMS dostavlja nadležnom sektorskom vijeću na </a:t>
            </a:r>
            <a:r>
              <a:rPr lang="hr-HR" sz="1800" b="1" dirty="0">
                <a:latin typeface="Calibri" panose="020F0502020204030204" pitchFamily="34" charset="0"/>
              </a:rPr>
              <a:t>stručno vrednovanje</a:t>
            </a:r>
            <a:r>
              <a:rPr lang="hr-HR" sz="1800" dirty="0">
                <a:latin typeface="Calibri" panose="020F0502020204030204" pitchFamily="34" charset="0"/>
              </a:rPr>
              <a:t> (Pravilnik, čl. 20.)</a:t>
            </a:r>
          </a:p>
          <a:p>
            <a:endParaRPr lang="hr-HR" sz="1800" dirty="0"/>
          </a:p>
          <a:p>
            <a:endParaRPr lang="vi-VN" sz="1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478096" y="2185510"/>
            <a:ext cx="2304256" cy="1656184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FAZA: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REGISTRACIJA PREDLAGATELJA U SUSTAV I ISPUNJAVANJE ZAHTJEVA</a:t>
            </a:r>
          </a:p>
        </p:txBody>
      </p:sp>
      <p:sp>
        <p:nvSpPr>
          <p:cNvPr id="11" name="Strelica udesno 10"/>
          <p:cNvSpPr/>
          <p:nvPr/>
        </p:nvSpPr>
        <p:spPr>
          <a:xfrm>
            <a:off x="2864630" y="2838301"/>
            <a:ext cx="576064" cy="324036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3501251" y="2213126"/>
            <a:ext cx="2304256" cy="1661089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FAZA: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FORMALNO VREDNOVANJE – 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MRMS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04" y="2851584"/>
            <a:ext cx="60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2158944"/>
            <a:ext cx="20431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FAZA: Registracija predlagatelja u sustav i ispunjavanje zahtjeva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u="sng" dirty="0">
                <a:cs typeface="Arial" panose="020B0604020202020204" pitchFamily="34" charset="0"/>
              </a:rPr>
              <a:t>Podnositelj zahtjeva (predlagatelj SZ):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u="sng" dirty="0"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pl-PL" sz="1800" b="1" dirty="0">
                <a:solidFill>
                  <a:srgbClr val="333399"/>
                </a:solidFill>
                <a:cs typeface="Arial" panose="020B0604020202020204" pitchFamily="34" charset="0"/>
              </a:rPr>
              <a:t>registrira se </a:t>
            </a:r>
            <a:r>
              <a:rPr lang="pl-PL" sz="1800" dirty="0">
                <a:cs typeface="Arial" panose="020B0604020202020204" pitchFamily="34" charset="0"/>
              </a:rPr>
              <a:t>kao korisnik u sustav na mrežnoj stranici Registra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dirty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korisničko ime i lozinku za registraciju mora zatražiti u MZO-u (</a:t>
            </a:r>
            <a:r>
              <a:rPr lang="pl-PL" sz="1800" dirty="0">
                <a:cs typeface="Arial" panose="020B0604020202020204" pitchFamily="34" charset="0"/>
                <a:hlinkClick r:id="rId5"/>
              </a:rPr>
              <a:t>registaradmin@mzo.hr</a:t>
            </a:r>
            <a:r>
              <a:rPr lang="pl-PL" sz="1800" dirty="0"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dirty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postupak upisa u Registar pokreće se na zahtjev pravne ili fizičke osobe te tijela državne uprave koji za to imaju opravdani interes (Zakon o HKO-u, čl. 14., st. 1.)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predlagatelj koji predstavlja instituciju treba dostaviti skeniran službeni dopis (ovlast za podnošenje zahtjeva)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8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333399"/>
                </a:solidFill>
                <a:cs typeface="Arial" panose="020B0604020202020204" pitchFamily="34" charset="0"/>
              </a:rPr>
              <a:t>2.  ispunjava elektronički obrazac </a:t>
            </a:r>
            <a:r>
              <a:rPr lang="pl-PL" sz="1800" dirty="0">
                <a:cs typeface="Arial" panose="020B0604020202020204" pitchFamily="34" charset="0"/>
              </a:rPr>
              <a:t>zahtjeva –  prema propisanom obrascu – generira ga sustav (Pravilnik o Registru HKO-a, čl. 10.)</a:t>
            </a:r>
          </a:p>
          <a:p>
            <a:pPr marL="0" indent="0">
              <a:buNone/>
            </a:pPr>
            <a:endParaRPr lang="vi-VN" sz="1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06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FAZA: Registracija predlagatelja u sustav i ispunjavanje zahtjeva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116702"/>
            <a:ext cx="8229600" cy="5009462"/>
          </a:xfrm>
        </p:spPr>
        <p:txBody>
          <a:bodyPr/>
          <a:lstStyle/>
          <a:p>
            <a:endParaRPr lang="hr-HR" sz="1800" dirty="0"/>
          </a:p>
          <a:p>
            <a:r>
              <a:rPr lang="hr-HR" sz="1800" dirty="0"/>
              <a:t>Ispunjavanje zahtjeva – pogled predlagatelja u ISRHKO sustavu</a:t>
            </a:r>
          </a:p>
          <a:p>
            <a:pPr marL="0" indent="0">
              <a:buNone/>
            </a:pPr>
            <a:endParaRPr lang="vi-VN" sz="1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1846165"/>
            <a:ext cx="6621463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FAZA: Registracija predlagatelja u sustav i ispunjavanje zahtjeva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116702"/>
            <a:ext cx="8229600" cy="5009462"/>
          </a:xfrm>
        </p:spPr>
        <p:txBody>
          <a:bodyPr/>
          <a:lstStyle/>
          <a:p>
            <a:endParaRPr lang="hr-HR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u="sng" dirty="0">
                <a:cs typeface="Arial" panose="020B0604020202020204" pitchFamily="34" charset="0"/>
              </a:rPr>
              <a:t>Podnositelj zahtjeva (predlagatelj SZ):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300" u="sng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333399"/>
                </a:solidFill>
                <a:cs typeface="Arial" panose="020B0604020202020204" pitchFamily="34" charset="0"/>
              </a:rPr>
              <a:t>3. pokreće postupak vrednovanja</a:t>
            </a:r>
            <a:r>
              <a:rPr lang="pl-PL" sz="1800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pl-PL" sz="1800" dirty="0">
                <a:cs typeface="Arial" panose="020B0604020202020204" pitchFamily="34" charset="0"/>
              </a:rPr>
              <a:t>– predlagatelj učitava sve potrebne dokumente i pokreće postupak vrednovanja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 smtClean="0">
                <a:cs typeface="Arial" panose="020B0604020202020204" pitchFamily="34" charset="0"/>
              </a:rPr>
              <a:t>prima </a:t>
            </a:r>
            <a:r>
              <a:rPr lang="pl-PL" sz="1800" dirty="0">
                <a:cs typeface="Arial" panose="020B0604020202020204" pitchFamily="34" charset="0"/>
              </a:rPr>
              <a:t>od sustava elektroničku obavijest o primitku zahtjeva (Pravilnik o Registru HKO-a, čl. 10., st. 2</a:t>
            </a:r>
            <a:r>
              <a:rPr lang="pl-PL" sz="1800" dirty="0" smtClean="0">
                <a:cs typeface="Arial" panose="020B0604020202020204" pitchFamily="34" charset="0"/>
              </a:rPr>
              <a:t>.)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vi-VN" sz="1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22625"/>
            <a:ext cx="6553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92986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Myriad Pro Light SemiExt" charset="0"/>
                <a:cs typeface="Myriad Pro Light SemiExt" charset="0"/>
              </a:rPr>
              <a:t/>
            </a:r>
            <a:br>
              <a:rPr lang="hr-HR" dirty="0" smtClean="0">
                <a:latin typeface="Myriad Pro Light SemiExt" charset="0"/>
                <a:cs typeface="Myriad Pro Light SemiExt" charset="0"/>
              </a:rPr>
            </a:br>
            <a:r>
              <a:rPr lang="hr-HR" dirty="0">
                <a:latin typeface="Myriad Pro Light SemiExt" charset="0"/>
                <a:cs typeface="Myriad Pro Light SemiExt" charset="0"/>
              </a:rPr>
              <a:t/>
            </a:r>
            <a:br>
              <a:rPr lang="hr-HR" dirty="0">
                <a:latin typeface="Myriad Pro Light SemiExt" charset="0"/>
                <a:cs typeface="Myriad Pro Light SemiExt" charset="0"/>
              </a:rPr>
            </a:br>
            <a:r>
              <a:rPr lang="hr-HR" dirty="0" smtClean="0">
                <a:latin typeface="Myriad Pro Light SemiExt" charset="0"/>
                <a:cs typeface="Myriad Pro Light SemiExt" charset="0"/>
              </a:rPr>
              <a:t>Izrada standarda zanimanja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736850"/>
            <a:ext cx="8255000" cy="3151188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hr-HR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Jelena Pavičić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hr-HR" sz="16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</a:t>
            </a: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oditeljica Službe za usklađivanje potreba tržišta rada i obrazovanja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Ministarstvo rada i mirovinskoga sustava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Biograd na Moru, 19. svibnja 2017.</a:t>
            </a: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novak\Desktop\mozgi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05" y="6028865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FAZA: Registracija predlagatelja u sustav i ispunjavanje zahtjeva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116702"/>
            <a:ext cx="8229600" cy="5009462"/>
          </a:xfrm>
        </p:spPr>
        <p:txBody>
          <a:bodyPr anchor="ctr"/>
          <a:lstStyle/>
          <a:p>
            <a:endParaRPr lang="hr-HR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u="sng" dirty="0" smtClean="0">
                <a:cs typeface="Arial" panose="020B0604020202020204" pitchFamily="34" charset="0"/>
              </a:rPr>
              <a:t>Podnositelj </a:t>
            </a:r>
            <a:r>
              <a:rPr lang="pl-PL" sz="1800" u="sng" dirty="0">
                <a:cs typeface="Arial" panose="020B0604020202020204" pitchFamily="34" charset="0"/>
              </a:rPr>
              <a:t>zahtjeva (predlagatelj SZ):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u="sng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333399"/>
                </a:solidFill>
                <a:cs typeface="Arial" panose="020B0604020202020204" pitchFamily="34" charset="0"/>
              </a:rPr>
              <a:t>4. šalje pisani zahtjev za upis SZ </a:t>
            </a:r>
            <a:r>
              <a:rPr lang="pl-PL" sz="1800" dirty="0">
                <a:cs typeface="Arial" panose="020B0604020202020204" pitchFamily="34" charset="0"/>
              </a:rPr>
              <a:t>– ispisan zahtjev, potpisan i/ili ovjeren od strane ovlaštene osobe, predlagatelj šalje poštom MRMS-u (Pravilnik o Registru HKO-a, čl. 10., st. 3.)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800" dirty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zahtjev se smatra podnesenim u trenutku kad ga MRMS zaprimi (Pravilnik, čl. 10., st. 4.)</a:t>
            </a:r>
          </a:p>
          <a:p>
            <a:pPr marL="0" indent="0" algn="just">
              <a:spcBef>
                <a:spcPts val="0"/>
              </a:spcBef>
              <a:buNone/>
            </a:pPr>
            <a:endParaRPr lang="vi-VN" sz="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ispunjeni elektronički obrazac treba biti identičan pisanom obrascu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vi-VN" sz="1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00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42106" y="1349730"/>
            <a:ext cx="8229600" cy="5956231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endParaRPr lang="hr-HR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/>
          </a:p>
          <a:p>
            <a:pPr marL="0" indent="0">
              <a:spcBef>
                <a:spcPts val="0"/>
              </a:spcBef>
              <a:buNone/>
            </a:pPr>
            <a:r>
              <a:rPr lang="hr-HR" sz="1800" u="sng" dirty="0" smtClean="0"/>
              <a:t>Administrator </a:t>
            </a:r>
            <a:r>
              <a:rPr lang="hr-HR" sz="1800" u="sng" dirty="0"/>
              <a:t>u MRMS-u:</a:t>
            </a:r>
          </a:p>
          <a:p>
            <a:pPr marL="0" indent="0">
              <a:spcBef>
                <a:spcPts val="0"/>
              </a:spcBef>
              <a:buNone/>
            </a:pPr>
            <a:endParaRPr lang="hr-HR" sz="800" u="sng" dirty="0"/>
          </a:p>
          <a:p>
            <a:pPr marL="0" indent="0">
              <a:spcBef>
                <a:spcPts val="0"/>
              </a:spcBef>
              <a:buNone/>
            </a:pPr>
            <a:r>
              <a:rPr lang="hr-HR" sz="1800" b="1" dirty="0">
                <a:solidFill>
                  <a:srgbClr val="333399"/>
                </a:solidFill>
                <a:cs typeface="Arial" panose="020B0604020202020204" pitchFamily="34" charset="0"/>
              </a:rPr>
              <a:t>2. </a:t>
            </a:r>
            <a:r>
              <a:rPr lang="pl-PL" sz="1800" b="1" dirty="0">
                <a:solidFill>
                  <a:srgbClr val="333399"/>
                </a:solidFill>
                <a:cs typeface="Arial" panose="020B0604020202020204" pitchFamily="34" charset="0"/>
              </a:rPr>
              <a:t>provodi formalno vrednovanje</a:t>
            </a:r>
            <a:r>
              <a:rPr lang="pl-PL" sz="1800" dirty="0">
                <a:cs typeface="Arial" panose="020B0604020202020204" pitchFamily="34" charset="0"/>
              </a:rPr>
              <a:t> – odnosi se na:</a:t>
            </a:r>
          </a:p>
          <a:p>
            <a:endParaRPr lang="hr-HR" sz="1800" dirty="0" smtClean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/>
          </a:p>
          <a:p>
            <a:pPr marL="0" indent="0">
              <a:spcBef>
                <a:spcPts val="0"/>
              </a:spcBef>
              <a:buNone/>
            </a:pPr>
            <a:endParaRPr lang="hr-HR" sz="1800" u="sng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 smtClean="0">
                <a:cs typeface="Arial" panose="020B0604020202020204" pitchFamily="34" charset="0"/>
              </a:rPr>
              <a:t>administratori </a:t>
            </a:r>
            <a:r>
              <a:rPr lang="pl-PL" sz="1800" dirty="0">
                <a:cs typeface="Arial" panose="020B0604020202020204" pitchFamily="34" charset="0"/>
              </a:rPr>
              <a:t>u MRMS-u rade </a:t>
            </a:r>
            <a:r>
              <a:rPr lang="pl-PL" sz="1800" b="1" dirty="0">
                <a:cs typeface="Arial" panose="020B0604020202020204" pitchFamily="34" charset="0"/>
              </a:rPr>
              <a:t>formalnu provjeru</a:t>
            </a:r>
            <a:r>
              <a:rPr lang="pl-PL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cs typeface="Arial" panose="020B0604020202020204" pitchFamily="34" charset="0"/>
              </a:rPr>
              <a:t>sektorsko vijeće = </a:t>
            </a:r>
            <a:r>
              <a:rPr lang="pl-PL" sz="1800" b="1" dirty="0">
                <a:cs typeface="Arial" panose="020B0604020202020204" pitchFamily="34" charset="0"/>
              </a:rPr>
              <a:t>stručno vrednovanje</a:t>
            </a:r>
            <a:endParaRPr lang="hr-HR" sz="1600" dirty="0"/>
          </a:p>
          <a:p>
            <a:pPr marL="0" indent="0" algn="just">
              <a:spcBef>
                <a:spcPts val="0"/>
              </a:spcBef>
              <a:buNone/>
            </a:pPr>
            <a:endParaRPr lang="vi-VN" sz="1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62" y="2011776"/>
            <a:ext cx="18224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11776"/>
            <a:ext cx="18224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2" y="3013356"/>
            <a:ext cx="1895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00" y="3025704"/>
            <a:ext cx="1931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2" y="3724001"/>
            <a:ext cx="1895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99" y="3724001"/>
            <a:ext cx="1931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62" y="4408487"/>
            <a:ext cx="1931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9556"/>
            <a:ext cx="19685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3033895"/>
            <a:ext cx="20113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1706"/>
            <a:ext cx="1968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4005769"/>
            <a:ext cx="2011363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08487"/>
            <a:ext cx="19685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24" y="4654579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116702"/>
            <a:ext cx="8229600" cy="5009462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Calibri" panose="020F0502020204030204" pitchFamily="34" charset="0"/>
              </a:rPr>
              <a:t>Provjera </a:t>
            </a:r>
            <a:r>
              <a:rPr lang="hr-HR" sz="1800" dirty="0">
                <a:latin typeface="Calibri" panose="020F0502020204030204" pitchFamily="34" charset="0"/>
              </a:rPr>
              <a:t>zapisa ključnih poslova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latin typeface="Calibri" panose="020F0502020204030204" pitchFamily="34" charset="0"/>
              </a:rPr>
              <a:t>Provjera zapisa kompetencija - korištenje </a:t>
            </a:r>
            <a:r>
              <a:rPr lang="hr-HR" sz="1800" b="1" dirty="0">
                <a:latin typeface="Calibri" panose="020F0502020204030204" pitchFamily="34" charset="0"/>
              </a:rPr>
              <a:t>formule</a:t>
            </a:r>
            <a:r>
              <a:rPr lang="hr-HR" sz="1800" dirty="0">
                <a:latin typeface="Calibri" panose="020F0502020204030204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vi-VN" sz="1800" dirty="0" smtClean="0"/>
          </a:p>
          <a:p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" y="2544789"/>
            <a:ext cx="6078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276234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" y="4388938"/>
            <a:ext cx="2481263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36" y="3276235"/>
            <a:ext cx="238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388938"/>
            <a:ext cx="32004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31" y="3246073"/>
            <a:ext cx="11334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00" y="4408487"/>
            <a:ext cx="2414587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 kompetencija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/>
              <a:t>Primjer dobro zapisane kompetencije:</a:t>
            </a:r>
          </a:p>
          <a:p>
            <a:pPr>
              <a:spcBef>
                <a:spcPts val="0"/>
              </a:spcBef>
            </a:pPr>
            <a:r>
              <a:rPr lang="hr-HR" sz="2200" dirty="0" smtClean="0"/>
              <a:t>zanimanje: </a:t>
            </a:r>
            <a:r>
              <a:rPr lang="hr-HR" sz="2200" i="1" dirty="0" smtClean="0"/>
              <a:t>programski inženjer</a:t>
            </a:r>
            <a:r>
              <a:rPr lang="hr-HR" sz="2200" dirty="0" smtClean="0"/>
              <a:t>, ključni posao: </a:t>
            </a:r>
            <a:r>
              <a:rPr lang="hr-HR" sz="2200" i="1" dirty="0" smtClean="0"/>
              <a:t>„Integriranje i testiranje aplikativnih rješenja”</a:t>
            </a:r>
            <a:r>
              <a:rPr lang="hr-HR" sz="2200" dirty="0" smtClean="0"/>
              <a:t>, kompetencija:</a:t>
            </a:r>
          </a:p>
          <a:p>
            <a:pPr marL="0" indent="0">
              <a:spcBef>
                <a:spcPts val="0"/>
              </a:spcBef>
              <a:buNone/>
            </a:pPr>
            <a:endParaRPr lang="hr-HR" sz="10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200" b="1" dirty="0" smtClean="0">
                <a:solidFill>
                  <a:srgbClr val="00B050"/>
                </a:solidFill>
              </a:rPr>
              <a:t>                                                                                      </a:t>
            </a:r>
            <a:r>
              <a:rPr lang="hr-HR" sz="2200" dirty="0" smtClean="0">
                <a:solidFill>
                  <a:srgbClr val="FF0000"/>
                </a:solidFill>
              </a:rPr>
              <a:t>(postignuće) </a:t>
            </a:r>
          </a:p>
          <a:p>
            <a:pPr marL="457200" lvl="1" indent="0">
              <a:spcBef>
                <a:spcPts val="0"/>
              </a:spcBef>
              <a:buNone/>
            </a:pPr>
            <a:endParaRPr lang="hr-HR" sz="800" b="1" dirty="0" smtClean="0">
              <a:solidFill>
                <a:srgbClr val="00B05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hr-HR" sz="2200" b="1" dirty="0" smtClean="0">
                <a:solidFill>
                  <a:srgbClr val="00B050"/>
                </a:solidFill>
              </a:rPr>
              <a:t>                                                          </a:t>
            </a:r>
            <a:r>
              <a:rPr lang="hr-HR" sz="2200" dirty="0" smtClean="0">
                <a:solidFill>
                  <a:srgbClr val="0070C0"/>
                </a:solidFill>
              </a:rPr>
              <a:t>(</a:t>
            </a:r>
            <a:r>
              <a:rPr lang="hr-HR" sz="2200" dirty="0">
                <a:solidFill>
                  <a:srgbClr val="0070C0"/>
                </a:solidFill>
              </a:rPr>
              <a:t>uvjeti koji </a:t>
            </a:r>
            <a:r>
              <a:rPr lang="hr-HR" sz="2200" dirty="0" smtClean="0">
                <a:solidFill>
                  <a:srgbClr val="0070C0"/>
                </a:solidFill>
              </a:rPr>
              <a:t>upozoravaju na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r-HR" sz="2200" dirty="0" smtClean="0">
                <a:solidFill>
                  <a:srgbClr val="0070C0"/>
                </a:solidFill>
              </a:rPr>
              <a:t>                                                          samostalnost i odgovornost)</a:t>
            </a:r>
          </a:p>
          <a:p>
            <a:pPr marL="457200" lvl="1" indent="0">
              <a:spcBef>
                <a:spcPts val="0"/>
              </a:spcBef>
              <a:buNone/>
            </a:pPr>
            <a:endParaRPr lang="hr-HR" sz="2200" b="1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hr-HR" sz="2200" b="1" dirty="0" smtClean="0">
                <a:solidFill>
                  <a:srgbClr val="0070C0"/>
                </a:solidFill>
              </a:rPr>
              <a:t>                                                                                                 </a:t>
            </a:r>
            <a:r>
              <a:rPr lang="hr-HR" sz="2200" dirty="0" smtClean="0">
                <a:solidFill>
                  <a:srgbClr val="00B050"/>
                </a:solidFill>
              </a:rPr>
              <a:t>(standard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r-HR" sz="2200" dirty="0">
                <a:solidFill>
                  <a:srgbClr val="00B050"/>
                </a:solidFill>
              </a:rPr>
              <a:t> </a:t>
            </a:r>
            <a:r>
              <a:rPr lang="hr-HR" sz="2200" dirty="0" smtClean="0">
                <a:solidFill>
                  <a:srgbClr val="00B050"/>
                </a:solidFill>
              </a:rPr>
              <a:t>                                                                                                 izvedbe)</a:t>
            </a:r>
          </a:p>
          <a:p>
            <a:pPr marL="457200" lvl="1" indent="0">
              <a:spcBef>
                <a:spcPts val="0"/>
              </a:spcBef>
              <a:buNone/>
            </a:pPr>
            <a:endParaRPr lang="hr-HR" sz="2200" b="1" dirty="0">
              <a:solidFill>
                <a:srgbClr val="00B05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hr-HR" sz="22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200" dirty="0" smtClean="0"/>
              <a:t>iako </a:t>
            </a:r>
            <a:r>
              <a:rPr lang="hr-HR" sz="2200" dirty="0"/>
              <a:t>formula za zapis nije obvezujuća, preporučujemo je primijeniti gdjegod je moguće, kako bi </a:t>
            </a:r>
            <a:r>
              <a:rPr lang="hr-HR" sz="2200" b="1" dirty="0"/>
              <a:t>kompetencije što preciznije opisale </a:t>
            </a:r>
            <a:r>
              <a:rPr lang="hr-HR" sz="2200" dirty="0"/>
              <a:t>cijeli kontekst i standarde relevantne za radno </a:t>
            </a:r>
            <a:r>
              <a:rPr lang="hr-HR" sz="2200" dirty="0" smtClean="0"/>
              <a:t>mjesto</a:t>
            </a:r>
            <a:endParaRPr lang="hr-HR" sz="2200" dirty="0"/>
          </a:p>
        </p:txBody>
      </p:sp>
      <p:sp>
        <p:nvSpPr>
          <p:cNvPr id="4" name="Pravokutnik 3"/>
          <p:cNvSpPr/>
          <p:nvPr/>
        </p:nvSpPr>
        <p:spPr>
          <a:xfrm>
            <a:off x="554577" y="2240868"/>
            <a:ext cx="6089823" cy="36004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Integrirati vlastite komponente u postojeći ili novi sustav 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70406" y="2888940"/>
            <a:ext cx="3919314" cy="360040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prema uputama i </a:t>
            </a:r>
            <a:r>
              <a:rPr lang="hr-HR" sz="2000" dirty="0" smtClean="0">
                <a:solidFill>
                  <a:schemeClr val="tx1"/>
                </a:solidFill>
              </a:rPr>
              <a:t>dokumentaciji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54577" y="3573016"/>
            <a:ext cx="6449865" cy="1008112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>
                <a:solidFill>
                  <a:schemeClr val="tx1"/>
                </a:solidFill>
              </a:rPr>
              <a:t>i</a:t>
            </a:r>
            <a:r>
              <a:rPr lang="hr-HR" sz="2000" dirty="0" smtClean="0">
                <a:solidFill>
                  <a:schemeClr val="tx1"/>
                </a:solidFill>
              </a:rPr>
              <a:t> u </a:t>
            </a:r>
            <a:r>
              <a:rPr lang="hr-HR" sz="2000" dirty="0">
                <a:solidFill>
                  <a:schemeClr val="tx1"/>
                </a:solidFill>
              </a:rPr>
              <a:t>skladu s procedurama za upravljanje konfiguracijom i održavanje sustava te procedurama  za očuvanje </a:t>
            </a:r>
            <a:r>
              <a:rPr lang="hr-HR" sz="2000" dirty="0" smtClean="0">
                <a:solidFill>
                  <a:schemeClr val="tx1"/>
                </a:solidFill>
              </a:rPr>
              <a:t>sigurnosti </a:t>
            </a:r>
            <a:r>
              <a:rPr lang="hr-HR" sz="2000" dirty="0">
                <a:solidFill>
                  <a:schemeClr val="tx1"/>
                </a:solidFill>
              </a:rPr>
              <a:t>i integriteta sustava i </a:t>
            </a:r>
            <a:r>
              <a:rPr lang="hr-HR" sz="2000" dirty="0" smtClean="0">
                <a:solidFill>
                  <a:schemeClr val="tx1"/>
                </a:solidFill>
              </a:rPr>
              <a:t>podataka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0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 kompetencija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b="1" dirty="0"/>
              <a:t>Primjer nejasno ili nepotpuno zapisane kompetencije:</a:t>
            </a:r>
          </a:p>
          <a:p>
            <a:pPr>
              <a:spcBef>
                <a:spcPts val="0"/>
              </a:spcBef>
            </a:pPr>
            <a:r>
              <a:rPr lang="hr-HR" sz="2100" dirty="0"/>
              <a:t>zanimanje: </a:t>
            </a:r>
            <a:r>
              <a:rPr lang="hr-HR" sz="2100" i="1" dirty="0"/>
              <a:t>voditelj kuće za odmor</a:t>
            </a:r>
            <a:r>
              <a:rPr lang="hr-HR" sz="2100" dirty="0"/>
              <a:t>, ključni posao: </a:t>
            </a:r>
            <a:r>
              <a:rPr lang="hr-HR" sz="2100" i="1" dirty="0">
                <a:latin typeface="Calibri" panose="020F0502020204030204" pitchFamily="34" charset="0"/>
              </a:rPr>
              <a:t>„V</a:t>
            </a:r>
            <a:r>
              <a:rPr lang="vi-VN" sz="2100" i="1" dirty="0">
                <a:latin typeface="Calibri" panose="020F0502020204030204" pitchFamily="34" charset="0"/>
              </a:rPr>
              <a:t>ođenje brige o gostu</a:t>
            </a:r>
            <a:r>
              <a:rPr lang="hr-HR" sz="2100" i="1" dirty="0">
                <a:latin typeface="Calibri" panose="020F0502020204030204" pitchFamily="34" charset="0"/>
              </a:rPr>
              <a:t>”</a:t>
            </a:r>
            <a:r>
              <a:rPr lang="hr-HR" sz="2100" dirty="0"/>
              <a:t>, kompetencija: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100" i="1" dirty="0">
                <a:solidFill>
                  <a:srgbClr val="0070C0"/>
                </a:solidFill>
              </a:rPr>
              <a:t>„V</a:t>
            </a:r>
            <a:r>
              <a:rPr lang="pt-BR" sz="2100" i="1" dirty="0">
                <a:solidFill>
                  <a:srgbClr val="0070C0"/>
                </a:solidFill>
              </a:rPr>
              <a:t>oditi brigu o zadovoljstvu gosta</a:t>
            </a:r>
            <a:r>
              <a:rPr lang="hr-HR" sz="2100" i="1" dirty="0">
                <a:solidFill>
                  <a:srgbClr val="0070C0"/>
                </a:solidFill>
              </a:rPr>
              <a:t>” </a:t>
            </a:r>
            <a:r>
              <a:rPr lang="hr-HR" sz="2100" dirty="0"/>
              <a:t>– </a:t>
            </a:r>
            <a:r>
              <a:rPr lang="vi-VN" sz="2100" dirty="0">
                <a:latin typeface="Calibri" panose="020F0502020204030204" pitchFamily="34" charset="0"/>
              </a:rPr>
              <a:t>zadovoljstvo u pogledu čega (u pogledu ponude lokalnih događaja/opremljenosti objekta/turističkih usluga</a:t>
            </a:r>
            <a:r>
              <a:rPr lang="hr-HR" sz="2100" dirty="0">
                <a:latin typeface="Calibri" panose="020F0502020204030204" pitchFamily="34" charset="0"/>
              </a:rPr>
              <a:t>…</a:t>
            </a:r>
            <a:r>
              <a:rPr lang="vi-VN" sz="2100" dirty="0">
                <a:latin typeface="Calibri" panose="020F0502020204030204" pitchFamily="34" charset="0"/>
              </a:rPr>
              <a:t>)? </a:t>
            </a:r>
            <a:endParaRPr lang="hr-HR" sz="210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100" dirty="0">
                <a:latin typeface="Calibri" panose="020F0502020204030204" pitchFamily="34" charset="0"/>
              </a:rPr>
              <a:t>nepotpuna kompetencija</a:t>
            </a:r>
            <a:r>
              <a:rPr lang="it-IT" sz="2100" dirty="0">
                <a:latin typeface="Calibri" panose="020F0502020204030204" pitchFamily="34" charset="0"/>
              </a:rPr>
              <a:t> </a:t>
            </a:r>
            <a:r>
              <a:rPr lang="hr-HR" sz="2100" dirty="0">
                <a:latin typeface="Calibri" panose="020F0502020204030204" pitchFamily="34" charset="0"/>
              </a:rPr>
              <a:t>– potrebno specificirati</a:t>
            </a:r>
          </a:p>
          <a:p>
            <a:pPr marL="457200" lvl="1" indent="0">
              <a:spcBef>
                <a:spcPts val="0"/>
              </a:spcBef>
              <a:buNone/>
            </a:pPr>
            <a:endParaRPr lang="hr-HR" sz="21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100" dirty="0"/>
              <a:t>zanimanje: </a:t>
            </a:r>
            <a:r>
              <a:rPr lang="hr-HR" sz="2100" i="1" dirty="0"/>
              <a:t>financijski savjetnik</a:t>
            </a:r>
            <a:r>
              <a:rPr lang="hr-HR" sz="2100" dirty="0"/>
              <a:t>, ključni posao: </a:t>
            </a:r>
            <a:r>
              <a:rPr lang="hr-HR" sz="2100" i="1" dirty="0">
                <a:latin typeface="Calibri" panose="020F0502020204030204" pitchFamily="34" charset="0"/>
              </a:rPr>
              <a:t>„Procjena” </a:t>
            </a:r>
            <a:r>
              <a:rPr lang="hr-HR" sz="2100" dirty="0">
                <a:latin typeface="Calibri" panose="020F0502020204030204" pitchFamily="34" charset="0"/>
              </a:rPr>
              <a:t>(i u ključnom poslu </a:t>
            </a:r>
            <a:r>
              <a:rPr lang="hr-HR" sz="2100" b="1" dirty="0">
                <a:latin typeface="Calibri" panose="020F0502020204030204" pitchFamily="34" charset="0"/>
              </a:rPr>
              <a:t>nedostaje kontekst</a:t>
            </a:r>
            <a:r>
              <a:rPr lang="hr-HR" sz="2100" dirty="0">
                <a:latin typeface="Calibri" panose="020F0502020204030204" pitchFamily="34" charset="0"/>
              </a:rPr>
              <a:t>)</a:t>
            </a:r>
            <a:r>
              <a:rPr lang="hr-HR" sz="2100" dirty="0"/>
              <a:t>, kompetencija: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100" i="1" dirty="0">
                <a:solidFill>
                  <a:srgbClr val="0070C0"/>
                </a:solidFill>
              </a:rPr>
              <a:t>„Procjena rizika” </a:t>
            </a:r>
            <a:r>
              <a:rPr lang="hr-HR" sz="2100" dirty="0"/>
              <a:t>– </a:t>
            </a:r>
            <a:r>
              <a:rPr lang="hr-HR" sz="2100" dirty="0">
                <a:latin typeface="Calibri" panose="020F0502020204030204" pitchFamily="34" charset="0"/>
              </a:rPr>
              <a:t>kakvih rizika? koja vrsta procjene? U cilju čega će se procjena obaviti?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100" dirty="0">
                <a:latin typeface="Calibri" panose="020F0502020204030204" pitchFamily="34" charset="0"/>
              </a:rPr>
              <a:t>preopćenita kompetencija</a:t>
            </a:r>
            <a:r>
              <a:rPr lang="it-IT" sz="2100" dirty="0">
                <a:latin typeface="Calibri" panose="020F0502020204030204" pitchFamily="34" charset="0"/>
              </a:rPr>
              <a:t> </a:t>
            </a:r>
            <a:r>
              <a:rPr lang="hr-HR" sz="2100" dirty="0">
                <a:latin typeface="Calibri" panose="020F0502020204030204" pitchFamily="34" charset="0"/>
              </a:rPr>
              <a:t>– potrebno specificirati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1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vi-VN" sz="2100" dirty="0">
                <a:latin typeface="Calibri" panose="020F0502020204030204" pitchFamily="34" charset="0"/>
              </a:rPr>
              <a:t>nazivi ključnih poslova i kompetencija moraju biti </a:t>
            </a:r>
            <a:r>
              <a:rPr lang="vi-VN" sz="2100" b="1" dirty="0">
                <a:latin typeface="Calibri" panose="020F0502020204030204" pitchFamily="34" charset="0"/>
              </a:rPr>
              <a:t>informativni i jasni</a:t>
            </a:r>
            <a:r>
              <a:rPr lang="vi-VN" sz="2100" dirty="0">
                <a:latin typeface="Calibri" panose="020F0502020204030204" pitchFamily="34" charset="0"/>
              </a:rPr>
              <a:t>, ne samo stručnjacima u određenom sektoru, nego i osobama koje se prvi put informiraju o standardu nekog zanimanja</a:t>
            </a:r>
            <a:r>
              <a:rPr lang="hr-HR" sz="21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3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2000" u="sng" dirty="0"/>
              <a:t>Administrator u MRMS-u</a:t>
            </a:r>
            <a:r>
              <a:rPr lang="hr-HR" sz="2000" dirty="0"/>
              <a:t> – nakon formalnog vrednovanja:</a:t>
            </a:r>
          </a:p>
          <a:p>
            <a:pPr marL="0" indent="0">
              <a:spcBef>
                <a:spcPts val="0"/>
              </a:spcBef>
              <a:buNone/>
            </a:pPr>
            <a:endParaRPr lang="hr-HR" sz="400" b="1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>
                <a:solidFill>
                  <a:srgbClr val="333399"/>
                </a:solidFill>
                <a:cs typeface="Arial" panose="020B0604020202020204" pitchFamily="34" charset="0"/>
              </a:rPr>
              <a:t>3. vraća prijedlog SZ-a predlagatelju na doradu</a:t>
            </a:r>
            <a:r>
              <a:rPr lang="hr-HR" sz="2000" b="1" i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hr-HR" sz="2000" dirty="0"/>
              <a:t>(Pravilnik o Registru HKO-a, čl. 19., st. 3</a:t>
            </a:r>
            <a:r>
              <a:rPr lang="hr-HR" sz="2000" dirty="0" smtClean="0"/>
              <a:t>.)</a:t>
            </a:r>
            <a:endParaRPr lang="hr-HR" sz="400" dirty="0"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vi-VN" sz="2000" dirty="0">
                <a:latin typeface="Calibri" pitchFamily="34" charset="0"/>
                <a:cs typeface="Calibri" pitchFamily="34" charset="0"/>
              </a:rPr>
              <a:t>predlagatelj </a:t>
            </a:r>
            <a:r>
              <a:rPr lang="hr-HR" sz="2000" dirty="0">
                <a:cs typeface="Calibri" pitchFamily="34" charset="0"/>
              </a:rPr>
              <a:t>od sustava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dobi</a:t>
            </a:r>
            <a:r>
              <a:rPr lang="hr-HR" sz="2000" dirty="0" err="1">
                <a:latin typeface="Calibri" pitchFamily="34" charset="0"/>
                <a:cs typeface="Calibri" pitchFamily="34" charset="0"/>
              </a:rPr>
              <a:t>va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obavijest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dirty="0">
                <a:cs typeface="Calibri" pitchFamily="34" charset="0"/>
              </a:rPr>
              <a:t>o neispunjenim formalnim uvjetima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hr-HR" sz="2000" dirty="0">
                <a:cs typeface="Calibri" pitchFamily="34" charset="0"/>
              </a:rPr>
              <a:t>MRMS – dopis predlagatelju (upute i preporuke za poboljšanje prijedloga SZ)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vi-VN" sz="2000" dirty="0">
                <a:latin typeface="Calibri" pitchFamily="34" charset="0"/>
                <a:cs typeface="Calibri" pitchFamily="34" charset="0"/>
              </a:rPr>
              <a:t>treba nadopuniti zahtjev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novi postupak vrednovanja</a:t>
            </a:r>
            <a:r>
              <a:rPr lang="vi-VN" sz="2000" dirty="0">
                <a:cs typeface="Calibri" pitchFamily="34" charset="0"/>
              </a:rPr>
              <a:t> </a:t>
            </a:r>
            <a:endParaRPr lang="hr-HR" sz="2000" dirty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700" dirty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cs typeface="Calibri" pitchFamily="34" charset="0"/>
              </a:rPr>
              <a:t>            * </a:t>
            </a:r>
            <a:r>
              <a:rPr lang="hr-HR" sz="2000" u="sng" dirty="0">
                <a:cs typeface="Calibri" pitchFamily="34" charset="0"/>
              </a:rPr>
              <a:t>ovaj ciklus može proći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cs typeface="Calibri" pitchFamily="34" charset="0"/>
              </a:rPr>
              <a:t>                </a:t>
            </a:r>
            <a:r>
              <a:rPr lang="hr-HR" sz="2000" u="sng" dirty="0">
                <a:cs typeface="Calibri" pitchFamily="34" charset="0"/>
              </a:rPr>
              <a:t>više nego jedanput</a:t>
            </a:r>
            <a:endParaRPr lang="hr-HR" sz="2000" dirty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dirty="0" smtClean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dirty="0">
              <a:cs typeface="Calibri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hr-HR" sz="2000" dirty="0">
                <a:cs typeface="Calibri" pitchFamily="34" charset="0"/>
              </a:rPr>
              <a:t>nema propisanog roka za dostavu novog dorađenog </a:t>
            </a:r>
            <a:r>
              <a:rPr lang="hr-HR" sz="2000" dirty="0" smtClean="0">
                <a:cs typeface="Calibri" pitchFamily="34" charset="0"/>
              </a:rPr>
              <a:t>prijedloga</a:t>
            </a:r>
            <a:endParaRPr lang="hr-H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72" y="3890014"/>
            <a:ext cx="3841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07" y="3890014"/>
            <a:ext cx="3841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7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dosad u ISRHKO-u postoji </a:t>
            </a:r>
            <a:r>
              <a:rPr lang="hr-HR" sz="2200" dirty="0">
                <a:solidFill>
                  <a:srgbClr val="FF0000"/>
                </a:solidFill>
              </a:rPr>
              <a:t>25</a:t>
            </a:r>
            <a:r>
              <a:rPr lang="hr-HR" sz="2200" dirty="0"/>
              <a:t> zahtjeva SZ u raznim statusima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b="1" dirty="0"/>
              <a:t>najčešće pogreške predlagatelja</a:t>
            </a:r>
            <a:r>
              <a:rPr lang="hr-HR" sz="22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neadekvatno upisani nazivi i šifra (ili više njih) srodnih zanimanja iz NKZ-a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nenavedena obrazloženja za sve spomenute strateške ili druge relevantne dokumente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nisu učitani svi navedeni dokumenti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neadekvatno ispunjena sektorska i analitička utemeljenost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preopširan/prekratak opis zanimanja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nekorištenje adekvatne taksonomije za zapis ključnih poslova i kompetencija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nepotpuno razvrstavanje kompetencija u SKOMP-ove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prekratak/predug prijedlog roka važenja standarda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24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u="sng" dirty="0"/>
              <a:t>Administrator u MRMS-u:</a:t>
            </a:r>
          </a:p>
          <a:p>
            <a:pPr marL="0" indent="0">
              <a:buNone/>
            </a:pPr>
            <a:endParaRPr lang="hr-HR" sz="1100" b="1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333399"/>
                </a:solidFill>
                <a:cs typeface="Calibri" pitchFamily="34" charset="0"/>
              </a:rPr>
              <a:t>4. prosljeđuje zahtjev nadležnom sektorskom vijeću/vijećima</a:t>
            </a:r>
            <a:r>
              <a:rPr lang="hr-HR" sz="2000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hr-HR" sz="2000" dirty="0"/>
              <a:t>(Pravilnik o Registru HKO-a, čl. </a:t>
            </a:r>
            <a:r>
              <a:rPr lang="hr-HR" sz="2000" dirty="0" smtClean="0"/>
              <a:t>20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itchFamily="2" charset="2"/>
              <a:buChar char="Ø"/>
            </a:pPr>
            <a:r>
              <a:rPr lang="vi-VN" sz="2000" dirty="0">
                <a:latin typeface="Calibri" panose="020F0502020204030204" pitchFamily="34" charset="0"/>
                <a:cs typeface="Calibri" pitchFamily="34" charset="0"/>
              </a:rPr>
              <a:t>predlagatelj dobiva </a:t>
            </a:r>
            <a:r>
              <a:rPr lang="hr-HR" sz="2000" dirty="0">
                <a:latin typeface="Calibri" panose="020F0502020204030204" pitchFamily="34" charset="0"/>
                <a:cs typeface="Calibri" pitchFamily="34" charset="0"/>
              </a:rPr>
              <a:t>od sustava </a:t>
            </a:r>
            <a:r>
              <a:rPr lang="vi-VN" sz="2000" dirty="0">
                <a:latin typeface="Calibri" panose="020F0502020204030204" pitchFamily="34" charset="0"/>
                <a:cs typeface="Calibri" pitchFamily="34" charset="0"/>
              </a:rPr>
              <a:t>obavijest o </a:t>
            </a:r>
            <a:r>
              <a:rPr lang="hr-HR" sz="2000" dirty="0">
                <a:latin typeface="Calibri" panose="020F0502020204030204" pitchFamily="34" charset="0"/>
                <a:cs typeface="Calibri" pitchFamily="34" charset="0"/>
              </a:rPr>
              <a:t>zadovoljenoj formalnoj provjeri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>
                <a:cs typeface="Calibri" pitchFamily="34" charset="0"/>
              </a:rPr>
              <a:t>samo</a:t>
            </a:r>
            <a:r>
              <a:rPr lang="hr-HR" sz="2000" dirty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hr-HR" sz="2000" dirty="0"/>
              <a:t>zahtjevi koji su zadovoljili formalnu provjeru prelaze u fazu stručnog vrednovanja zahtjeva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stručno vrednovanje provode nadležna sektorska vijeća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48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FAZA: Formalno vrednovanje u MRMS-u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2000" dirty="0"/>
              <a:t>shema procedure formalnog vrednovanja u </a:t>
            </a:r>
            <a:r>
              <a:rPr lang="hr-HR" sz="2000" dirty="0" smtClean="0"/>
              <a:t>MRMS-u</a:t>
            </a:r>
          </a:p>
          <a:p>
            <a:endParaRPr lang="hr-H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" y="1417229"/>
            <a:ext cx="7608592" cy="3952254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5302467"/>
            <a:ext cx="19812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40" y="5625524"/>
            <a:ext cx="682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1647"/>
            <a:ext cx="27797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0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FAZA: Upis standarda u Registar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hr-HR" sz="2200" dirty="0"/>
              <a:t>pozitivno mišljenje SV               ministar nadležan za rad donosi </a:t>
            </a:r>
            <a:r>
              <a:rPr lang="hr-HR" sz="2200" b="1" dirty="0">
                <a:solidFill>
                  <a:srgbClr val="002060"/>
                </a:solidFill>
              </a:rPr>
              <a:t>odluku o upisu u Registar </a:t>
            </a:r>
            <a:r>
              <a:rPr lang="hr-HR" sz="2200" dirty="0"/>
              <a:t>(Pravilnik, čl. 27., st. 1.)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Odluka se objavljuje na mrežnoj stranici MRMS-a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3" y="1178867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24" y="2202987"/>
            <a:ext cx="36703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8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HKO - ukratko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02" y="1600200"/>
            <a:ext cx="52293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između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standarda zanimanja i standarda kvalifikacija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k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valitetno napravljen SZ pomoći će u izradi boljeg SK jer će korespondirati  s obrazovnim programom na odgovarajući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način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ko se stručne podloge za izradu SZ-a kvalitetno izvedu/upotrijebe (Anketa o standardu zanimanja, profili, itd.), SK će na odgovarajući način biti usmjeren na potrebe tržišta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rada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vi-VN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ezultat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: usklađenost ponude i potražnje za znanjem i vještinama na tržištu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rada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hr-HR" sz="2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896814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3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3739012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 na pažnji!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722336"/>
            <a:ext cx="8229600" cy="2386845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hr-HR" sz="2000" dirty="0" smtClean="0"/>
              <a:t>Uprava </a:t>
            </a:r>
            <a:r>
              <a:rPr lang="hr-HR" sz="2000" dirty="0"/>
              <a:t>za tržište rada i zapošljavanje</a:t>
            </a:r>
          </a:p>
          <a:p>
            <a:pPr marL="0" indent="0" algn="r">
              <a:buNone/>
            </a:pPr>
            <a:r>
              <a:rPr lang="hr-HR" sz="2000" dirty="0"/>
              <a:t>Ulica grada Vukovara 78</a:t>
            </a:r>
          </a:p>
          <a:p>
            <a:pPr marL="0" indent="0" algn="r">
              <a:buNone/>
            </a:pPr>
            <a:r>
              <a:rPr lang="hr-HR" sz="2000" dirty="0"/>
              <a:t>10 000 Zagreb </a:t>
            </a:r>
          </a:p>
          <a:p>
            <a:pPr marL="0" indent="0" algn="r">
              <a:buNone/>
            </a:pPr>
            <a:r>
              <a:rPr lang="hr-HR" sz="2000" dirty="0"/>
              <a:t>Hrvatska </a:t>
            </a:r>
          </a:p>
          <a:p>
            <a:pPr marL="0" indent="0" algn="r">
              <a:buNone/>
            </a:pPr>
            <a:r>
              <a:rPr lang="hr-HR" sz="2000" b="1" dirty="0"/>
              <a:t>e-mail:</a:t>
            </a:r>
            <a:r>
              <a:rPr lang="hr-HR" sz="2000" dirty="0"/>
              <a:t> </a:t>
            </a:r>
            <a:r>
              <a:rPr lang="hr-HR" sz="2000" u="sng" dirty="0">
                <a:hlinkClick r:id="rId4"/>
              </a:rPr>
              <a:t>hko@</a:t>
            </a:r>
            <a:r>
              <a:rPr lang="hr-HR" sz="2000" u="sng" dirty="0" err="1">
                <a:hlinkClick r:id="rId4"/>
              </a:rPr>
              <a:t>mrms.hr</a:t>
            </a:r>
            <a:r>
              <a:rPr lang="hr-HR" sz="2000" dirty="0"/>
              <a:t>  </a:t>
            </a:r>
          </a:p>
          <a:p>
            <a:pPr marL="0" indent="0" algn="r">
              <a:buNone/>
            </a:pPr>
            <a:r>
              <a:rPr lang="hr-HR" sz="2000" b="1" dirty="0"/>
              <a:t>web:</a:t>
            </a:r>
            <a:r>
              <a:rPr lang="hr-HR" sz="2000" dirty="0"/>
              <a:t> </a:t>
            </a:r>
            <a:r>
              <a:rPr lang="hr-HR" sz="2000" u="sng" dirty="0">
                <a:hlinkClick r:id="rId5"/>
              </a:rPr>
              <a:t>www.mrms.hr</a:t>
            </a:r>
            <a:r>
              <a:rPr lang="hr-HR" sz="2000" dirty="0"/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4" y="6192837"/>
            <a:ext cx="1706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2" y="6109181"/>
            <a:ext cx="1816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" y="2450485"/>
            <a:ext cx="2865437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01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048100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vi-VN" sz="2400" dirty="0" smtClean="0"/>
              <a:t>rezultat </a:t>
            </a:r>
            <a:r>
              <a:rPr lang="vi-VN" sz="2400" dirty="0"/>
              <a:t>dogovora između relevantnih dionika na tržištu rada o optimalnom sadržaju nekog zanimanja, odnosno o </a:t>
            </a:r>
            <a:r>
              <a:rPr lang="hr-HR" sz="2400" dirty="0" smtClean="0"/>
              <a:t>ključnim poslovima i kompetencijama (</a:t>
            </a:r>
            <a:r>
              <a:rPr lang="vi-VN" sz="2400" dirty="0" smtClean="0"/>
              <a:t>znanjima </a:t>
            </a:r>
            <a:r>
              <a:rPr lang="vi-VN" sz="2400" dirty="0"/>
              <a:t>i vještinama uz pripadajuću samostalnost i </a:t>
            </a:r>
            <a:r>
              <a:rPr lang="vi-VN" sz="2400" dirty="0" smtClean="0"/>
              <a:t>odgovornost</a:t>
            </a:r>
            <a:r>
              <a:rPr lang="hr-HR" sz="2400" dirty="0" smtClean="0"/>
              <a:t>)</a:t>
            </a:r>
            <a:r>
              <a:rPr lang="vi-VN" sz="2400" dirty="0" smtClean="0"/>
              <a:t> </a:t>
            </a:r>
            <a:endParaRPr lang="hr-HR" sz="2400" dirty="0" smtClean="0"/>
          </a:p>
          <a:p>
            <a:pPr marL="263525" lvl="1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vi-VN" sz="2400" dirty="0"/>
              <a:t>popis svih poslova koje pojedinac obavlja u određenom zanimanju i popis kompetencija potrebnih za njihovo uspješno obavljanje (Zakon o HKO-u, članak 2.)</a:t>
            </a:r>
          </a:p>
          <a:p>
            <a:pPr marL="263525" lvl="1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8475" y="1726653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dirty="0"/>
              <a:t>Standard zanimanja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048100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vi-VN" sz="2400" dirty="0"/>
              <a:t>javna objava svih standarda zanimanja, standarda kvalifikacija, skupova ishoda učenja i skupova kompetencija ključna je za transparentnost sadržaja obrazovanja i za poveznicu s potrebama tržišta rada u HR i EU te šire</a:t>
            </a:r>
          </a:p>
          <a:p>
            <a:pPr marL="263525" lvl="1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vi-VN" sz="2400" dirty="0"/>
              <a:t>javno dostupni svi ključni poslovi i kompetencije vezano za obavljanje određenog posla u zanimanju, opis zanimanja te uvjeti rada i preporučena kvalifikacija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8475" y="1726653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4000" dirty="0"/>
              <a:t>Ciljevi standardizacije zanimanja</a:t>
            </a:r>
            <a:endParaRPr lang="en-US" sz="40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54038" y="5192713"/>
            <a:ext cx="68072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2538954" y="1019175"/>
            <a:ext cx="406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Zanimanje/kompetencije/kvalifikacija</a:t>
            </a:r>
            <a:endParaRPr lang="en-US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26" y="6081713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30" y="1458574"/>
            <a:ext cx="5611341" cy="36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Prijedlog standarda zanimanja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r-HR" dirty="0" smtClean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Utemeljenosti:</a:t>
            </a:r>
            <a:endParaRPr lang="hr-HR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hr-HR" dirty="0" smtClean="0"/>
              <a:t>Strateška</a:t>
            </a:r>
            <a:endParaRPr lang="hr-HR" dirty="0"/>
          </a:p>
          <a:p>
            <a:endParaRPr lang="hr-HR" dirty="0"/>
          </a:p>
          <a:p>
            <a:r>
              <a:rPr lang="hr-HR" dirty="0" smtClean="0"/>
              <a:t>Sektorska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Analitička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r-HR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Stručne podloge: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Strateški </a:t>
            </a:r>
            <a:r>
              <a:rPr lang="hr-HR" dirty="0" smtClean="0"/>
              <a:t>dokumenti (HR, </a:t>
            </a:r>
            <a:r>
              <a:rPr lang="hr-HR" dirty="0" err="1" smtClean="0"/>
              <a:t>EU.</a:t>
            </a:r>
            <a:r>
              <a:rPr lang="hr-HR" dirty="0" smtClean="0"/>
              <a:t>.)</a:t>
            </a:r>
            <a:endParaRPr lang="hr-HR" dirty="0"/>
          </a:p>
          <a:p>
            <a:r>
              <a:rPr lang="hr-HR" dirty="0"/>
              <a:t>Anketa o standardu zanimanja </a:t>
            </a:r>
          </a:p>
          <a:p>
            <a:r>
              <a:rPr lang="hr-HR" dirty="0"/>
              <a:t>Profili sektora </a:t>
            </a:r>
          </a:p>
          <a:p>
            <a:r>
              <a:rPr lang="hr-HR" dirty="0"/>
              <a:t>Nacionalno internetsko sučelje</a:t>
            </a:r>
          </a:p>
          <a:p>
            <a:r>
              <a:rPr lang="hr-HR" dirty="0"/>
              <a:t>Ostale relevantne analize i podaci</a:t>
            </a:r>
          </a:p>
          <a:p>
            <a:endParaRPr lang="hr-HR" sz="19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Strateška utemeljenost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hr-HR" sz="2400" dirty="0">
                <a:latin typeface="Calibri" charset="0"/>
              </a:rPr>
              <a:t>predlagatelj </a:t>
            </a:r>
            <a:r>
              <a:rPr lang="hr-HR" sz="2400" dirty="0" smtClean="0">
                <a:latin typeface="Calibri" charset="0"/>
              </a:rPr>
              <a:t>ju dokazuje </a:t>
            </a:r>
            <a:r>
              <a:rPr lang="hr-HR" sz="2400" dirty="0">
                <a:latin typeface="Calibri" charset="0"/>
              </a:rPr>
              <a:t>pozivanjem na relevantne sektorske strategije i ostale strateški relevantne dokumente poput: Europa 2020, Operativni program za razvoj ljudskih potencijala, Industrijska strategija Republike Hrvatske 2014. – 2020., Strategija znanosti, obrazovanja i tehnologije, Strategija turizma, Strategija pametne </a:t>
            </a:r>
            <a:r>
              <a:rPr lang="hr-HR" sz="2400" dirty="0" smtClean="0">
                <a:latin typeface="Calibri" charset="0"/>
              </a:rPr>
              <a:t>specijalizacije,…</a:t>
            </a:r>
            <a:endParaRPr lang="hr-HR" sz="2400" dirty="0">
              <a:latin typeface="Calibri" charset="0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hr-HR" sz="20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1" indent="-263525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8432" y="122494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Sektorska utemeljenost 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vi-VN" sz="2400" dirty="0">
                <a:latin typeface="Calibri" charset="0"/>
              </a:rPr>
              <a:t>obrazlaže se koristeći se određenim profilom sektora, odnosno u slučaju nepostojanja profila, korištenjem podataka s </a:t>
            </a:r>
            <a:r>
              <a:rPr lang="hr-HR" sz="2400" dirty="0">
                <a:solidFill>
                  <a:srgbClr val="FF0000"/>
                </a:solidFill>
                <a:latin typeface="Calibri" charset="0"/>
              </a:rPr>
              <a:t>N</a:t>
            </a:r>
            <a:r>
              <a:rPr lang="hr-HR" sz="2400" dirty="0" smtClean="0">
                <a:solidFill>
                  <a:srgbClr val="FF0000"/>
                </a:solidFill>
                <a:latin typeface="Calibri" charset="0"/>
              </a:rPr>
              <a:t>acionalnog internetskog sučelja</a:t>
            </a:r>
            <a:r>
              <a:rPr lang="vi-VN" sz="2400" dirty="0" smtClean="0">
                <a:latin typeface="Calibri" charset="0"/>
              </a:rPr>
              <a:t>, </a:t>
            </a:r>
            <a:r>
              <a:rPr lang="vi-VN" sz="2400" dirty="0">
                <a:latin typeface="Calibri" charset="0"/>
              </a:rPr>
              <a:t>kojem pripada zanimanje za koje se predlaže standard te drugim relevantnim </a:t>
            </a:r>
            <a:r>
              <a:rPr lang="vi-VN" sz="2400" dirty="0" smtClean="0">
                <a:latin typeface="Calibri" charset="0"/>
              </a:rPr>
              <a:t>dokumentima</a:t>
            </a:r>
            <a:endParaRPr lang="hr-HR" sz="2000" dirty="0"/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1707</Words>
  <Application>Microsoft Office PowerPoint</Application>
  <PresentationFormat>Prikaz na zaslonu (4:3)</PresentationFormat>
  <Paragraphs>300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powerpoint</vt:lpstr>
      <vt:lpstr>OPERATIVNI PROGRAM</vt:lpstr>
      <vt:lpstr>  Izrada standarda zanimanja</vt:lpstr>
      <vt:lpstr>HKO - ukratko</vt:lpstr>
      <vt:lpstr>Standard zanimanja</vt:lpstr>
      <vt:lpstr>Ciljevi standardizacije zanimanja</vt:lpstr>
      <vt:lpstr>PowerPointova prezentacija</vt:lpstr>
      <vt:lpstr>Prijedlog standarda zanimanja</vt:lpstr>
      <vt:lpstr>Strateška utemeljenost</vt:lpstr>
      <vt:lpstr>Sektorska utemeljenost </vt:lpstr>
      <vt:lpstr>Analitička utemeljenost </vt:lpstr>
      <vt:lpstr>Anketa o standardu zanimanja</vt:lpstr>
      <vt:lpstr>Ključni poslovi i kompetencije</vt:lpstr>
      <vt:lpstr>PowerPointova prezentacija</vt:lpstr>
      <vt:lpstr>Profili sektora</vt:lpstr>
      <vt:lpstr>Gamer (još nema hrvatske inačice) </vt:lpstr>
      <vt:lpstr>Postupak upisa prijedloga SZ-a u Registar </vt:lpstr>
      <vt:lpstr>1. FAZA: Registracija predlagatelja u sustav i ispunjavanje zahtjeva</vt:lpstr>
      <vt:lpstr>1. FAZA: Registracija predlagatelja u sustav i ispunjavanje zahtjeva</vt:lpstr>
      <vt:lpstr>1. FAZA: Registracija predlagatelja u sustav i ispunjavanje zahtjeva</vt:lpstr>
      <vt:lpstr>1. FAZA: Registracija predlagatelja u sustav i ispunjavanje zahtjeva</vt:lpstr>
      <vt:lpstr>2. FAZA: Formalno vrednovanje u MRMS-u</vt:lpstr>
      <vt:lpstr>2. FAZA: Formalno vrednovanje u MRMS-u</vt:lpstr>
      <vt:lpstr>Primjeri kompetencija</vt:lpstr>
      <vt:lpstr>Primjeri kompetencija</vt:lpstr>
      <vt:lpstr>2. FAZA: Formalno vrednovanje u MRMS-u</vt:lpstr>
      <vt:lpstr>2. FAZA: Formalno vrednovanje u MRMS-u</vt:lpstr>
      <vt:lpstr>2. FAZA: Formalno vrednovanje u MRMS-u</vt:lpstr>
      <vt:lpstr>2. FAZA: Formalno vrednovanje u MRMS-u</vt:lpstr>
      <vt:lpstr>4. FAZA: Upis standarda u Registar</vt:lpstr>
      <vt:lpstr>Odnos između standarda zanimanja i standarda kvalifikacija</vt:lpstr>
      <vt:lpstr>Zahvaljujem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Nives Novak</dc:creator>
  <cp:lastModifiedBy>Jelena Pavičić</cp:lastModifiedBy>
  <cp:revision>29</cp:revision>
  <cp:lastPrinted>2017-05-18T09:39:06Z</cp:lastPrinted>
  <dcterms:created xsi:type="dcterms:W3CDTF">2016-12-02T14:16:56Z</dcterms:created>
  <dcterms:modified xsi:type="dcterms:W3CDTF">2017-05-24T09:58:22Z</dcterms:modified>
</cp:coreProperties>
</file>