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6" r:id="rId4"/>
    <p:sldId id="267" r:id="rId5"/>
    <p:sldId id="258" r:id="rId6"/>
    <p:sldId id="265" r:id="rId7"/>
    <p:sldId id="261" r:id="rId8"/>
    <p:sldId id="262" r:id="rId9"/>
    <p:sldId id="263" r:id="rId10"/>
    <p:sldId id="269" r:id="rId11"/>
    <p:sldId id="272" r:id="rId12"/>
    <p:sldId id="276" r:id="rId13"/>
    <p:sldId id="275" r:id="rId14"/>
    <p:sldId id="279" r:id="rId15"/>
    <p:sldId id="277" r:id="rId16"/>
    <p:sldId id="280" r:id="rId17"/>
    <p:sldId id="282" r:id="rId18"/>
    <p:sldId id="283" r:id="rId19"/>
    <p:sldId id="284" r:id="rId20"/>
    <p:sldId id="286" r:id="rId2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AE1E7-BE8F-4CBE-947B-16954F937267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20F2D2A4-67DC-4B15-8D1A-B69057752289}">
      <dgm:prSet phldrT="[Text]"/>
      <dgm:spPr/>
      <dgm:t>
        <a:bodyPr/>
        <a:lstStyle/>
        <a:p>
          <a:r>
            <a:rPr lang="hr-HR" dirty="0" smtClean="0"/>
            <a:t>STANDARDI ZANIMANJA</a:t>
          </a:r>
          <a:endParaRPr lang="hr-HR" dirty="0"/>
        </a:p>
      </dgm:t>
    </dgm:pt>
    <dgm:pt modelId="{A58E04FF-00FD-445E-BD42-6755FDAA8592}" type="parTrans" cxnId="{844B2C83-719F-43BF-842E-1065C3F4AD0E}">
      <dgm:prSet/>
      <dgm:spPr/>
      <dgm:t>
        <a:bodyPr/>
        <a:lstStyle/>
        <a:p>
          <a:endParaRPr lang="hr-HR"/>
        </a:p>
      </dgm:t>
    </dgm:pt>
    <dgm:pt modelId="{D81F99ED-0F21-4AAA-84C8-D11E9175523B}" type="sibTrans" cxnId="{844B2C83-719F-43BF-842E-1065C3F4AD0E}">
      <dgm:prSet/>
      <dgm:spPr/>
      <dgm:t>
        <a:bodyPr/>
        <a:lstStyle/>
        <a:p>
          <a:endParaRPr lang="hr-HR"/>
        </a:p>
      </dgm:t>
    </dgm:pt>
    <dgm:pt modelId="{467B57C1-7BB0-43C2-AC86-E60F2EB228B5}">
      <dgm:prSet phldrT="[Text]"/>
      <dgm:spPr/>
      <dgm:t>
        <a:bodyPr/>
        <a:lstStyle/>
        <a:p>
          <a:r>
            <a:rPr lang="hr-HR" dirty="0" smtClean="0"/>
            <a:t>STANDARDI KVALIFIKACIJA</a:t>
          </a:r>
          <a:endParaRPr lang="hr-HR" dirty="0"/>
        </a:p>
      </dgm:t>
    </dgm:pt>
    <dgm:pt modelId="{18C5A41E-A8D4-49CE-9AEE-FE60CD0569C8}" type="parTrans" cxnId="{B85C7EBA-6FD9-490B-88A6-1B1C9D026316}">
      <dgm:prSet/>
      <dgm:spPr/>
      <dgm:t>
        <a:bodyPr/>
        <a:lstStyle/>
        <a:p>
          <a:endParaRPr lang="hr-HR"/>
        </a:p>
      </dgm:t>
    </dgm:pt>
    <dgm:pt modelId="{4F7FCCCE-72D9-4C27-88C7-7DB2DF37EC1A}" type="sibTrans" cxnId="{B85C7EBA-6FD9-490B-88A6-1B1C9D026316}">
      <dgm:prSet/>
      <dgm:spPr/>
      <dgm:t>
        <a:bodyPr/>
        <a:lstStyle/>
        <a:p>
          <a:endParaRPr lang="hr-HR"/>
        </a:p>
      </dgm:t>
    </dgm:pt>
    <dgm:pt modelId="{E364B081-686B-4576-8E14-2C6DF22C2D6A}">
      <dgm:prSet phldrT="[Text]"/>
      <dgm:spPr/>
      <dgm:t>
        <a:bodyPr/>
        <a:lstStyle/>
        <a:p>
          <a:r>
            <a:rPr lang="hr-HR" dirty="0" smtClean="0"/>
            <a:t>PROGRAMI</a:t>
          </a:r>
          <a:endParaRPr lang="hr-HR" dirty="0"/>
        </a:p>
      </dgm:t>
    </dgm:pt>
    <dgm:pt modelId="{9E51E45F-45D4-444A-8132-D436675010D8}" type="parTrans" cxnId="{332BEE6F-7725-4F62-9B2B-95C8C2F9199D}">
      <dgm:prSet/>
      <dgm:spPr/>
      <dgm:t>
        <a:bodyPr/>
        <a:lstStyle/>
        <a:p>
          <a:endParaRPr lang="hr-HR"/>
        </a:p>
      </dgm:t>
    </dgm:pt>
    <dgm:pt modelId="{CB957B79-FE1D-4617-B17D-974EFDB5C601}" type="sibTrans" cxnId="{332BEE6F-7725-4F62-9B2B-95C8C2F9199D}">
      <dgm:prSet/>
      <dgm:spPr/>
      <dgm:t>
        <a:bodyPr/>
        <a:lstStyle/>
        <a:p>
          <a:endParaRPr lang="hr-HR"/>
        </a:p>
      </dgm:t>
    </dgm:pt>
    <dgm:pt modelId="{BB7B12F8-7ACB-45D6-946F-3ED539F21241}" type="pres">
      <dgm:prSet presAssocID="{F46AE1E7-BE8F-4CBE-947B-16954F937267}" presName="CompostProcess" presStyleCnt="0">
        <dgm:presLayoutVars>
          <dgm:dir/>
          <dgm:resizeHandles val="exact"/>
        </dgm:presLayoutVars>
      </dgm:prSet>
      <dgm:spPr/>
    </dgm:pt>
    <dgm:pt modelId="{D8BFF552-E3E6-41EF-8F72-0A57F5938EE7}" type="pres">
      <dgm:prSet presAssocID="{F46AE1E7-BE8F-4CBE-947B-16954F937267}" presName="arrow" presStyleLbl="bgShp" presStyleIdx="0" presStyleCnt="1" custLinFactNeighborX="-694" custLinFactNeighborY="-1747"/>
      <dgm:spPr/>
    </dgm:pt>
    <dgm:pt modelId="{B6CE0A0F-86E8-48AB-9B4D-DDAF7871B450}" type="pres">
      <dgm:prSet presAssocID="{F46AE1E7-BE8F-4CBE-947B-16954F937267}" presName="linearProcess" presStyleCnt="0"/>
      <dgm:spPr/>
    </dgm:pt>
    <dgm:pt modelId="{5C8A1E24-E42E-4661-97ED-1732EB4D110B}" type="pres">
      <dgm:prSet presAssocID="{20F2D2A4-67DC-4B15-8D1A-B6905775228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C2366B-BFF3-41FD-A654-369A64063B47}" type="pres">
      <dgm:prSet presAssocID="{D81F99ED-0F21-4AAA-84C8-D11E9175523B}" presName="sibTrans" presStyleCnt="0"/>
      <dgm:spPr/>
    </dgm:pt>
    <dgm:pt modelId="{1F55E40A-64AE-4957-9A11-7C8D17134B80}" type="pres">
      <dgm:prSet presAssocID="{467B57C1-7BB0-43C2-AC86-E60F2EB228B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3577DA-DAA6-4BA1-9491-5DAD82D8197C}" type="pres">
      <dgm:prSet presAssocID="{4F7FCCCE-72D9-4C27-88C7-7DB2DF37EC1A}" presName="sibTrans" presStyleCnt="0"/>
      <dgm:spPr/>
    </dgm:pt>
    <dgm:pt modelId="{D2C912F2-FF19-4B82-81C1-5E7C652E6FC8}" type="pres">
      <dgm:prSet presAssocID="{E364B081-686B-4576-8E14-2C6DF22C2D6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2BEE6F-7725-4F62-9B2B-95C8C2F9199D}" srcId="{F46AE1E7-BE8F-4CBE-947B-16954F937267}" destId="{E364B081-686B-4576-8E14-2C6DF22C2D6A}" srcOrd="2" destOrd="0" parTransId="{9E51E45F-45D4-444A-8132-D436675010D8}" sibTransId="{CB957B79-FE1D-4617-B17D-974EFDB5C601}"/>
    <dgm:cxn modelId="{D2247DE2-102B-47DB-9CE1-88D59B3E6CE5}" type="presOf" srcId="{E364B081-686B-4576-8E14-2C6DF22C2D6A}" destId="{D2C912F2-FF19-4B82-81C1-5E7C652E6FC8}" srcOrd="0" destOrd="0" presId="urn:microsoft.com/office/officeart/2005/8/layout/hProcess9"/>
    <dgm:cxn modelId="{844B2C83-719F-43BF-842E-1065C3F4AD0E}" srcId="{F46AE1E7-BE8F-4CBE-947B-16954F937267}" destId="{20F2D2A4-67DC-4B15-8D1A-B69057752289}" srcOrd="0" destOrd="0" parTransId="{A58E04FF-00FD-445E-BD42-6755FDAA8592}" sibTransId="{D81F99ED-0F21-4AAA-84C8-D11E9175523B}"/>
    <dgm:cxn modelId="{13361ADD-1DE3-48AB-AE33-2C9D85AA5605}" type="presOf" srcId="{20F2D2A4-67DC-4B15-8D1A-B69057752289}" destId="{5C8A1E24-E42E-4661-97ED-1732EB4D110B}" srcOrd="0" destOrd="0" presId="urn:microsoft.com/office/officeart/2005/8/layout/hProcess9"/>
    <dgm:cxn modelId="{B85C7EBA-6FD9-490B-88A6-1B1C9D026316}" srcId="{F46AE1E7-BE8F-4CBE-947B-16954F937267}" destId="{467B57C1-7BB0-43C2-AC86-E60F2EB228B5}" srcOrd="1" destOrd="0" parTransId="{18C5A41E-A8D4-49CE-9AEE-FE60CD0569C8}" sibTransId="{4F7FCCCE-72D9-4C27-88C7-7DB2DF37EC1A}"/>
    <dgm:cxn modelId="{B90A4F9A-8404-40EE-A270-2B4C2674D492}" type="presOf" srcId="{F46AE1E7-BE8F-4CBE-947B-16954F937267}" destId="{BB7B12F8-7ACB-45D6-946F-3ED539F21241}" srcOrd="0" destOrd="0" presId="urn:microsoft.com/office/officeart/2005/8/layout/hProcess9"/>
    <dgm:cxn modelId="{5716F1F7-2BFF-4AAF-9808-63832CB18EF6}" type="presOf" srcId="{467B57C1-7BB0-43C2-AC86-E60F2EB228B5}" destId="{1F55E40A-64AE-4957-9A11-7C8D17134B80}" srcOrd="0" destOrd="0" presId="urn:microsoft.com/office/officeart/2005/8/layout/hProcess9"/>
    <dgm:cxn modelId="{BA5807F0-DBC3-4188-9060-0DA90916FD9F}" type="presParOf" srcId="{BB7B12F8-7ACB-45D6-946F-3ED539F21241}" destId="{D8BFF552-E3E6-41EF-8F72-0A57F5938EE7}" srcOrd="0" destOrd="0" presId="urn:microsoft.com/office/officeart/2005/8/layout/hProcess9"/>
    <dgm:cxn modelId="{63F328BB-A084-425D-9CF1-1E0C122DB5D4}" type="presParOf" srcId="{BB7B12F8-7ACB-45D6-946F-3ED539F21241}" destId="{B6CE0A0F-86E8-48AB-9B4D-DDAF7871B450}" srcOrd="1" destOrd="0" presId="urn:microsoft.com/office/officeart/2005/8/layout/hProcess9"/>
    <dgm:cxn modelId="{5B04B7F1-7145-467F-896F-F886FBAD85F0}" type="presParOf" srcId="{B6CE0A0F-86E8-48AB-9B4D-DDAF7871B450}" destId="{5C8A1E24-E42E-4661-97ED-1732EB4D110B}" srcOrd="0" destOrd="0" presId="urn:microsoft.com/office/officeart/2005/8/layout/hProcess9"/>
    <dgm:cxn modelId="{EC600F1E-1B9A-4685-B26E-3077F8F0DE96}" type="presParOf" srcId="{B6CE0A0F-86E8-48AB-9B4D-DDAF7871B450}" destId="{4AC2366B-BFF3-41FD-A654-369A64063B47}" srcOrd="1" destOrd="0" presId="urn:microsoft.com/office/officeart/2005/8/layout/hProcess9"/>
    <dgm:cxn modelId="{DE401B3A-2820-475C-941F-4687AD0CF0A5}" type="presParOf" srcId="{B6CE0A0F-86E8-48AB-9B4D-DDAF7871B450}" destId="{1F55E40A-64AE-4957-9A11-7C8D17134B80}" srcOrd="2" destOrd="0" presId="urn:microsoft.com/office/officeart/2005/8/layout/hProcess9"/>
    <dgm:cxn modelId="{28F75123-9260-4120-B773-A63A2BA57144}" type="presParOf" srcId="{B6CE0A0F-86E8-48AB-9B4D-DDAF7871B450}" destId="{9E3577DA-DAA6-4BA1-9491-5DAD82D8197C}" srcOrd="3" destOrd="0" presId="urn:microsoft.com/office/officeart/2005/8/layout/hProcess9"/>
    <dgm:cxn modelId="{1C556E8B-587A-45BB-BA53-3541A5152E21}" type="presParOf" srcId="{B6CE0A0F-86E8-48AB-9B4D-DDAF7871B450}" destId="{D2C912F2-FF19-4B82-81C1-5E7C652E6FC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FF552-E3E6-41EF-8F72-0A57F5938EE7}">
      <dsp:nvSpPr>
        <dsp:cNvPr id="0" name=""/>
        <dsp:cNvSpPr/>
      </dsp:nvSpPr>
      <dsp:spPr>
        <a:xfrm>
          <a:off x="568673" y="0"/>
          <a:ext cx="6995160" cy="388778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8A1E24-E42E-4661-97ED-1732EB4D110B}">
      <dsp:nvSpPr>
        <dsp:cNvPr id="0" name=""/>
        <dsp:cNvSpPr/>
      </dsp:nvSpPr>
      <dsp:spPr>
        <a:xfrm>
          <a:off x="8840" y="1166336"/>
          <a:ext cx="2648902" cy="1555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STANDARDI ZANIMANJA</a:t>
          </a:r>
          <a:endParaRPr lang="hr-HR" sz="3000" kern="1200" dirty="0"/>
        </a:p>
      </dsp:txBody>
      <dsp:txXfrm>
        <a:off x="84754" y="1242250"/>
        <a:ext cx="2497074" cy="1403286"/>
      </dsp:txXfrm>
    </dsp:sp>
    <dsp:sp modelId="{1F55E40A-64AE-4957-9A11-7C8D17134B80}">
      <dsp:nvSpPr>
        <dsp:cNvPr id="0" name=""/>
        <dsp:cNvSpPr/>
      </dsp:nvSpPr>
      <dsp:spPr>
        <a:xfrm>
          <a:off x="2790348" y="1166336"/>
          <a:ext cx="2648902" cy="15551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STANDARDI KVALIFIKACIJA</a:t>
          </a:r>
          <a:endParaRPr lang="hr-HR" sz="3000" kern="1200" dirty="0"/>
        </a:p>
      </dsp:txBody>
      <dsp:txXfrm>
        <a:off x="2866262" y="1242250"/>
        <a:ext cx="2497074" cy="1403286"/>
      </dsp:txXfrm>
    </dsp:sp>
    <dsp:sp modelId="{D2C912F2-FF19-4B82-81C1-5E7C652E6FC8}">
      <dsp:nvSpPr>
        <dsp:cNvPr id="0" name=""/>
        <dsp:cNvSpPr/>
      </dsp:nvSpPr>
      <dsp:spPr>
        <a:xfrm>
          <a:off x="5571857" y="1166336"/>
          <a:ext cx="2648902" cy="15551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PROGRAMI</a:t>
          </a:r>
          <a:endParaRPr lang="hr-HR" sz="3000" kern="1200" dirty="0"/>
        </a:p>
      </dsp:txBody>
      <dsp:txXfrm>
        <a:off x="5647771" y="1242250"/>
        <a:ext cx="2497074" cy="1403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C368-6D09-4DFF-ADE3-E7165EC0F715}" type="datetimeFigureOut">
              <a:rPr lang="hr-HR" smtClean="0"/>
              <a:t>17.5.2017.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F9BDA-81A9-447E-ACED-52E7638EED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77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9BDA-81A9-447E-ACED-52E7638EEDF9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79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9BDA-81A9-447E-ACED-52E7638EEDF9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277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5/17/2017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ko.srce.hr/zahtjev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32987" y="1100588"/>
            <a:ext cx="5598160" cy="3187699"/>
          </a:xfrm>
          <a:prstGeom prst="rect">
            <a:avLst/>
          </a:prstGeom>
        </p:spPr>
        <p:txBody>
          <a:bodyPr anchor="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hr-HR" altLang="sr-Latn-RS" sz="32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Obrazovanje odraslih uz primjenu Hrvatskoga kvalifikacijskog okvira</a:t>
            </a:r>
            <a:r>
              <a:rPr lang="hr-HR" altLang="sr-Latn-RS" sz="3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65" charset="-128"/>
                <a:cs typeface="Tahoma" pitchFamily="-65" charset="0"/>
              </a:rPr>
              <a:t/>
            </a:r>
            <a:br>
              <a:rPr lang="hr-HR" altLang="sr-Latn-RS" sz="3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65" charset="-128"/>
                <a:cs typeface="Tahoma" pitchFamily="-65" charset="0"/>
              </a:rPr>
            </a:br>
            <a:r>
              <a:rPr lang="hr-HR" altLang="sr-Latn-RS" sz="3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65" charset="-128"/>
                <a:cs typeface="Tahoma" pitchFamily="-65" charset="0"/>
              </a:rPr>
              <a:t/>
            </a:r>
            <a:br>
              <a:rPr lang="hr-HR" altLang="sr-Latn-RS" sz="3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65" charset="-128"/>
                <a:cs typeface="Tahoma" pitchFamily="-65" charset="0"/>
              </a:rPr>
            </a:br>
            <a:r>
              <a:rPr lang="hr-HR" altLang="sr-Latn-R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rPr>
              <a:t>Peti Međunarodni andragoški simpozij</a:t>
            </a:r>
            <a:br>
              <a:rPr lang="hr-HR" altLang="sr-Latn-R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rPr>
            </a:br>
            <a:r>
              <a:rPr lang="hr-HR" altLang="sr-Latn-R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rPr>
              <a:t>Biograd na Moru</a:t>
            </a:r>
          </a:p>
          <a:p>
            <a:pPr algn="l"/>
            <a:r>
              <a:rPr lang="hr-HR" altLang="sr-Latn-R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rPr>
              <a:t>17. – 19. svibnja 2017.</a:t>
            </a:r>
            <a:r>
              <a:rPr lang="hr-HR" altLang="sr-Latn-RS" sz="2800" dirty="0" smtClean="0">
                <a:solidFill>
                  <a:schemeClr val="accent2"/>
                </a:solidFill>
                <a:ea typeface="ＭＳ Ｐゴシック" pitchFamily="-65" charset="-128"/>
                <a:cs typeface="Tahoma" pitchFamily="-65" charset="0"/>
              </a:rPr>
              <a:t/>
            </a:r>
            <a:br>
              <a:rPr lang="hr-HR" altLang="sr-Latn-RS" sz="2800" dirty="0" smtClean="0">
                <a:solidFill>
                  <a:schemeClr val="accent2"/>
                </a:solidFill>
                <a:ea typeface="ＭＳ Ｐゴシック" pitchFamily="-65" charset="-128"/>
                <a:cs typeface="Tahoma" pitchFamily="-65" charset="0"/>
              </a:rPr>
            </a:br>
            <a:r>
              <a:rPr lang="hr-HR" altLang="sr-Latn-RS" sz="1800" dirty="0" smtClean="0">
                <a:solidFill>
                  <a:srgbClr val="C00000"/>
                </a:solidFill>
                <a:ea typeface="ＭＳ Ｐゴシック" pitchFamily="-65" charset="-128"/>
                <a:cs typeface="Tahoma" pitchFamily="-65" charset="0"/>
              </a:rPr>
              <a:t/>
            </a:r>
            <a:br>
              <a:rPr lang="hr-HR" altLang="sr-Latn-RS" sz="1800" dirty="0" smtClean="0">
                <a:solidFill>
                  <a:srgbClr val="C00000"/>
                </a:solidFill>
                <a:ea typeface="ＭＳ Ｐゴシック" pitchFamily="-65" charset="-128"/>
                <a:cs typeface="Tahoma" pitchFamily="-65" charset="0"/>
              </a:rPr>
            </a:br>
            <a:r>
              <a:rPr lang="hr-HR" altLang="sr-Latn-RS" sz="2800" dirty="0" smtClean="0">
                <a:solidFill>
                  <a:srgbClr val="114083"/>
                </a:solidFill>
                <a:ea typeface="ＭＳ Ｐゴシック" pitchFamily="-65" charset="-128"/>
                <a:cs typeface="Tahoma" pitchFamily="-65" charset="0"/>
              </a:rPr>
              <a:t/>
            </a:r>
            <a:br>
              <a:rPr lang="hr-HR" altLang="sr-Latn-RS" sz="2800" dirty="0" smtClean="0">
                <a:solidFill>
                  <a:srgbClr val="114083"/>
                </a:solidFill>
                <a:ea typeface="ＭＳ Ｐゴシック" pitchFamily="-65" charset="-128"/>
                <a:cs typeface="Tahoma" pitchFamily="-65" charset="0"/>
              </a:rPr>
            </a:br>
            <a:r>
              <a:rPr lang="hr-HR" altLang="sr-Latn-RS" sz="2800" dirty="0" smtClean="0">
                <a:solidFill>
                  <a:srgbClr val="114083"/>
                </a:solidFill>
                <a:ea typeface="ＭＳ Ｐゴシック" pitchFamily="-65" charset="-128"/>
                <a:cs typeface="Tahoma" pitchFamily="-65" charset="0"/>
              </a:rPr>
              <a:t/>
            </a:r>
            <a:br>
              <a:rPr lang="hr-HR" altLang="sr-Latn-RS" sz="2800" dirty="0" smtClean="0">
                <a:solidFill>
                  <a:srgbClr val="114083"/>
                </a:solidFill>
                <a:ea typeface="ＭＳ Ｐゴシック" pitchFamily="-65" charset="-128"/>
                <a:cs typeface="Tahoma" pitchFamily="-65" charset="0"/>
              </a:rPr>
            </a:br>
            <a:endParaRPr lang="en-US" altLang="sr-Latn-RS" sz="1600" dirty="0" smtClean="0">
              <a:solidFill>
                <a:srgbClr val="114083"/>
              </a:solidFill>
              <a:ea typeface="ＭＳ Ｐゴシック" pitchFamily="-65" charset="-128"/>
              <a:cs typeface="Tahoma" pitchFamily="-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879" y="4521737"/>
            <a:ext cx="5169856" cy="131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47287" y="237104"/>
            <a:ext cx="8321947" cy="573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spcAft>
                <a:spcPts val="0"/>
              </a:spcAft>
            </a:pPr>
            <a:r>
              <a:rPr lang="hr-HR" altLang="sr-Latn-RS" sz="22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Preporuka </a:t>
            </a:r>
            <a:r>
              <a:rPr lang="hr-HR" altLang="sr-Latn-RS" sz="22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Nacionalnog vijeća za razvoj ljudskih potencijala o </a:t>
            </a:r>
            <a:r>
              <a:rPr lang="hr-HR" altLang="sr-Latn-RS" sz="22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primjeni Hrvatskoga kvalifikacijskog okvira u području obrazovanja </a:t>
            </a:r>
            <a:r>
              <a:rPr lang="hr-HR" altLang="sr-Latn-RS" sz="22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odraslih (propisi i sredstva)</a:t>
            </a:r>
            <a:r>
              <a:rPr lang="en-US" altLang="sr-Latn-RS" sz="2400" dirty="0" smtClean="0">
                <a:solidFill>
                  <a:srgbClr val="FF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en-US" altLang="sr-Latn-RS" sz="2400" dirty="0" smtClean="0">
                <a:solidFill>
                  <a:srgbClr val="FF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hr-HR" altLang="sr-Latn-RS" sz="2000" kern="0" dirty="0">
              <a:solidFill>
                <a:srgbClr val="2D2D8A">
                  <a:lumMod val="75000"/>
                </a:srgbClr>
              </a:solidFill>
              <a:latin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P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ropi</a:t>
            </a:r>
            <a:r>
              <a:rPr lang="hr-HR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sati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korištenje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hr-HR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HKO-a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kao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alata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izradu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odobravanje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formalnih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programa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u obrazovanju odraslih,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licenciranje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relicenciranje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ustanova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obrazovanje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odraslih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te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sustav</a:t>
            </a:r>
            <a:r>
              <a:rPr lang="hr-HR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a</a:t>
            </a:r>
            <a:r>
              <a:rPr lang="en-US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vanjskog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vrednovanja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ishoda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učenja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formalnih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programa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kao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osnove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održivost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odobrenja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rad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izdavanje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javnih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isprava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. </a:t>
            </a:r>
            <a:endParaRPr lang="hr-HR" altLang="sr-Latn-RS" sz="1800" kern="0" dirty="0" smtClean="0">
              <a:solidFill>
                <a:srgbClr val="2D2D8A">
                  <a:lumMod val="75000"/>
                </a:srgbClr>
              </a:solidFill>
              <a:latin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800" kern="0" dirty="0" err="1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Među</a:t>
            </a:r>
            <a:r>
              <a:rPr lang="en-US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poslovima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Agencije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predvidjeti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poslove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procjene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usklađenosti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programa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obrazovanja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odraslih s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odgovarajućim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standardima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iz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Registra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hr-HR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HKO-a</a:t>
            </a:r>
            <a:r>
              <a:rPr lang="en-US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. </a:t>
            </a:r>
            <a:endParaRPr lang="hr-HR" altLang="sr-Latn-RS" sz="1800" kern="0" dirty="0" smtClean="0">
              <a:solidFill>
                <a:srgbClr val="2D2D8A">
                  <a:lumMod val="75000"/>
                </a:srgbClr>
              </a:solidFill>
              <a:latin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800" kern="0" dirty="0" err="1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Osigurati</a:t>
            </a:r>
            <a:r>
              <a:rPr lang="en-US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neophodne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resurse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koordinirati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izradu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nacionalnih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standarda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to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standarda</a:t>
            </a:r>
            <a:r>
              <a:rPr lang="en-US" altLang="sr-Latn-RS" sz="1800" b="1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zanimanja</a:t>
            </a:r>
            <a:r>
              <a:rPr lang="en-US" altLang="sr-Latn-RS" sz="1800" b="1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unutar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prioritetnih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sektora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prioritetna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zanimanja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prema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Preporuci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Nacionalnog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vijeća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razvoj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ljudskih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potencijala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te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standarda</a:t>
            </a:r>
            <a:r>
              <a:rPr lang="en-US" altLang="sr-Latn-RS" sz="1800" b="1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kvalifikacija</a:t>
            </a:r>
            <a:r>
              <a:rPr lang="en-US" altLang="sr-Latn-RS" sz="1800" b="1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koji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su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povezani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standardima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zanimanja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iz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Registra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HKO-a.</a:t>
            </a:r>
            <a:r>
              <a:rPr lang="en-US" altLang="sr-Latn-RS" sz="20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/>
            </a:r>
            <a:br>
              <a:rPr lang="en-US" altLang="sr-Latn-RS" sz="20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</a:br>
            <a:endParaRPr lang="en-US" altLang="sr-Latn-RS" sz="2000" kern="0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3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12750" y="611736"/>
            <a:ext cx="8304530" cy="497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hr-HR" altLang="sr-Latn-RS" sz="2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Preporuka Nacionalnog vijeća za razvoj ljudskih potencijala o primjeni Hrvatskoga kvalifikacijskog okvira u području obrazovanja odraslih (propisi i sredstva)</a:t>
            </a:r>
            <a:r>
              <a:rPr lang="en-US" altLang="sr-Latn-RS" sz="2400" dirty="0" smtClean="0">
                <a:solidFill>
                  <a:srgbClr val="FF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en-US" altLang="sr-Latn-RS" sz="2400" dirty="0" smtClean="0">
                <a:solidFill>
                  <a:srgbClr val="FF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hr-HR" altLang="sr-Latn-RS" sz="1800" kern="0" dirty="0">
              <a:solidFill>
                <a:srgbClr val="2D2D8A">
                  <a:lumMod val="75000"/>
                </a:srgbClr>
              </a:solidFill>
              <a:latin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Preporučuje se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ustanovama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obrazovanje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odraslih da u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postupcima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izrade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dorade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svojih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programa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koriste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metodologiju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alate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hr-HR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HKO-a</a:t>
            </a:r>
            <a:r>
              <a:rPr lang="en-US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. </a:t>
            </a:r>
            <a:endParaRPr lang="hr-HR" altLang="sr-Latn-RS" sz="1800" kern="0" dirty="0" smtClean="0">
              <a:solidFill>
                <a:srgbClr val="2D2D8A">
                  <a:lumMod val="75000"/>
                </a:srgbClr>
              </a:solidFill>
              <a:latin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800" kern="0" dirty="0" err="1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Razviti</a:t>
            </a:r>
            <a:r>
              <a:rPr lang="en-US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hr-HR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sustav </a:t>
            </a:r>
            <a:r>
              <a:rPr lang="hr-HR" altLang="sr-Latn-RS" sz="1800" b="1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poticaja</a:t>
            </a:r>
            <a:r>
              <a:rPr lang="hr-HR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daljnjeg obrazovanja, usavršavanja i osposobljavanja odraslim osobama u području njihovog djelovanja isključivo na formalnim programima u obrazovanju odraslih koji su ulaskom u Registar HKO-a dokazali svoju kvalitetu i relevantnost u odnosu na potrebe tržišta rada. </a:t>
            </a:r>
            <a:endParaRPr lang="hr-HR" altLang="sr-Latn-RS" sz="1800" kern="0" dirty="0" smtClean="0">
              <a:solidFill>
                <a:srgbClr val="2D2D8A">
                  <a:lumMod val="75000"/>
                </a:srgbClr>
              </a:solidFill>
              <a:latin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800" kern="0" dirty="0" err="1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Donositi</a:t>
            </a:r>
            <a:r>
              <a:rPr lang="en-US" altLang="sr-Latn-RS" sz="18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godišnji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plan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ključnih</a:t>
            </a:r>
            <a:r>
              <a:rPr lang="en-US" altLang="sr-Latn-RS" sz="1800" b="1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b="1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zanimanja</a:t>
            </a:r>
            <a:r>
              <a:rPr lang="en-US" altLang="sr-Latn-RS" sz="1800" b="1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koja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su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potrebna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tržištu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te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instituciju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koja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provodi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Anketu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o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standardu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zanimanja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(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trenutno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HZZ)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obveže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da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prioritetno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istraži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kompetencije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u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takvim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zanimanjima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kako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bi se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mogli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izraditi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standardi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zanimanja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,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kvalifikacija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na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njima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utemeljeni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obrazovni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programi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na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sr-Latn-RS" sz="18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vrijeme</a:t>
            </a: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. </a:t>
            </a:r>
            <a:endParaRPr lang="hr-HR" altLang="sr-Latn-RS" sz="1800" kern="0" dirty="0" smtClean="0">
              <a:solidFill>
                <a:srgbClr val="2D2D8A">
                  <a:lumMod val="75000"/>
                </a:srgbClr>
              </a:solidFill>
              <a:latin typeface="Arial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/>
            </a:r>
            <a:b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</a:br>
            <a: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/>
            </a:r>
            <a:br>
              <a:rPr lang="en-US" altLang="sr-Latn-RS" sz="18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</a:br>
            <a:endParaRPr lang="en-US" altLang="sr-Latn-RS" sz="1800" kern="0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6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26" y="6081713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9125" y="379411"/>
            <a:ext cx="7539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radimo kako bi se obrazovni programi na svim razinama prilagodili potrebama tržišta rada? - </a:t>
            </a:r>
            <a:r>
              <a:rPr lang="hr-HR" sz="2800" dirty="0">
                <a:solidFill>
                  <a:srgbClr val="BBE0E3">
                    <a:lumMod val="50000"/>
                  </a:srgbClr>
                </a:solidFill>
                <a:latin typeface="Arial"/>
              </a:rPr>
              <a:t>RELEVANTNOST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597" y="2262340"/>
            <a:ext cx="7712015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eaLnBrk="0" hangingPunct="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vi-VN" sz="20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Zakonom o HKO-u promovira</a:t>
            </a:r>
            <a:r>
              <a:rPr lang="hr-HR" sz="20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 se</a:t>
            </a:r>
            <a:r>
              <a:rPr lang="vi-VN" sz="20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 partnerstvo s dionicima.</a:t>
            </a:r>
          </a:p>
          <a:p>
            <a:pPr marL="342900" lvl="0" indent="-342900" algn="just" defTabSz="914400" eaLnBrk="0" hangingPunct="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vi-VN" sz="20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Standardi kvalifikacije uređeni su u skladu s potrebnim kompetencijama za odgovarajuća zanimanja te propisuju minimalne ishode učenja, obujam i razinu te uvjete u kojima se određena kvalifikacija može steći</a:t>
            </a:r>
            <a:r>
              <a:rPr lang="vi-VN" sz="20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.</a:t>
            </a:r>
            <a:endParaRPr lang="vi-VN" sz="2000" kern="0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7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76" y="538646"/>
            <a:ext cx="7009501" cy="967740"/>
          </a:xfrm>
        </p:spPr>
        <p:txBody>
          <a:bodyPr/>
          <a:lstStyle/>
          <a:p>
            <a:pPr marL="514350" algn="l">
              <a:spcBef>
                <a:spcPts val="1200"/>
              </a:spcBef>
            </a:pPr>
            <a:r>
              <a:rPr lang="hr-H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Postupak usklađivanja obrazovne ponude s tržišnom potražnjom</a:t>
            </a:r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14450" y="2146301"/>
            <a:ext cx="7484493" cy="28219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Izrada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standarda zanimanja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temeljenih na analizama sadašnjih i </a:t>
            </a:r>
            <a:r>
              <a:rPr lang="hr-HR" sz="20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b</a:t>
            </a:r>
            <a:r>
              <a:rPr kumimoji="0" lang="hr-H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udućih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potreba tržišta rada;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Izrada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standarda kvalifikacija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povezanih s odgovarajućim standardima zanimanja;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Izrada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obrazovnih programa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usklađenih s pripadajućim standardima kvalifikacija.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735013" y="2374851"/>
            <a:ext cx="431800" cy="609600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719768" y="3064246"/>
            <a:ext cx="431800" cy="609600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735013" y="3753641"/>
            <a:ext cx="431800" cy="609600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06323" y="815749"/>
          <a:ext cx="8229600" cy="388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8540" y="870508"/>
            <a:ext cx="1477623" cy="646331"/>
          </a:xfrm>
          <a:prstGeom prst="rect">
            <a:avLst/>
          </a:prstGeom>
          <a:gradFill>
            <a:gsLst>
              <a:gs pos="0">
                <a:srgbClr val="96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/>
                </a:solidFill>
              </a:rPr>
              <a:t>Poslodavci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/>
                </a:solidFill>
              </a:rPr>
              <a:t>istraživači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829" y="873395"/>
            <a:ext cx="6408712" cy="646331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6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white"/>
                </a:solidFill>
              </a:rPr>
              <a:t>Potencijalni izvoditelji obrazovnih/studijskih programa (VO i OO)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white"/>
                </a:solidFill>
              </a:rPr>
              <a:t>r</a:t>
            </a:r>
            <a:r>
              <a:rPr lang="hr-HR" dirty="0" smtClean="0">
                <a:solidFill>
                  <a:prstClr val="white"/>
                </a:solidFill>
              </a:rPr>
              <a:t>adne/ekspertne skupine kurikularne reforme (strukovno)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437" y="4308199"/>
            <a:ext cx="3160958" cy="52322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23000">
                <a:schemeClr val="accent2">
                  <a:shade val="93000"/>
                  <a:satMod val="130000"/>
                </a:schemeClr>
              </a:gs>
              <a:gs pos="100000">
                <a:srgbClr val="7030A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2800" dirty="0" smtClean="0">
                <a:solidFill>
                  <a:prstClr val="white"/>
                </a:solidFill>
              </a:rPr>
              <a:t>SEKTORSKA VIJEĆA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5802763"/>
            <a:ext cx="4538236" cy="584775"/>
          </a:xfrm>
          <a:prstGeom prst="rect">
            <a:avLst/>
          </a:prstGeom>
          <a:gradFill flip="none" rotWithShape="1">
            <a:gsLst>
              <a:gs pos="100000">
                <a:srgbClr val="742B6D"/>
              </a:gs>
              <a:gs pos="24000">
                <a:srgbClr val="6EA92D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3200" dirty="0" smtClean="0">
                <a:solidFill>
                  <a:prstClr val="white"/>
                </a:solidFill>
              </a:rPr>
              <a:t>MINISTAR OBRAZOVANJA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192" y="5802764"/>
            <a:ext cx="2875704" cy="584775"/>
          </a:xfrm>
          <a:prstGeom prst="rect">
            <a:avLst/>
          </a:prstGeom>
          <a:gradFill flip="none" rotWithShape="1">
            <a:gsLst>
              <a:gs pos="100000">
                <a:srgbClr val="A20000"/>
              </a:gs>
              <a:gs pos="100000">
                <a:schemeClr val="accent2">
                  <a:shade val="93000"/>
                  <a:satMod val="130000"/>
                </a:schemeClr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3200" dirty="0" smtClean="0">
                <a:solidFill>
                  <a:prstClr val="white"/>
                </a:solidFill>
              </a:rPr>
              <a:t>MINISTAR RADA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7924" y="4300576"/>
            <a:ext cx="1622539" cy="52322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6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2800" dirty="0" smtClean="0">
                <a:solidFill>
                  <a:prstClr val="white"/>
                </a:solidFill>
              </a:rPr>
              <a:t>AGENCIJE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24" y="172269"/>
            <a:ext cx="173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2800" b="1" dirty="0" smtClean="0">
                <a:solidFill>
                  <a:srgbClr val="0070C0"/>
                </a:solidFill>
                <a:latin typeface="Calibri"/>
              </a:rPr>
              <a:t>IZRAĐUJU</a:t>
            </a:r>
            <a:endParaRPr lang="hr-H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1" y="3736214"/>
            <a:ext cx="192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2800" b="1" dirty="0" smtClean="0">
                <a:solidFill>
                  <a:srgbClr val="0070C0"/>
                </a:solidFill>
                <a:latin typeface="Calibri"/>
              </a:rPr>
              <a:t>VREDNUJU</a:t>
            </a:r>
            <a:endParaRPr lang="hr-H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745" y="5229994"/>
            <a:ext cx="156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2800" b="1" dirty="0" smtClean="0">
                <a:solidFill>
                  <a:srgbClr val="0070C0"/>
                </a:solidFill>
                <a:latin typeface="Calibri"/>
              </a:rPr>
              <a:t>DONOSE</a:t>
            </a:r>
            <a:endParaRPr lang="hr-HR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47351" y="1628459"/>
            <a:ext cx="0" cy="291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50461" y="3612862"/>
            <a:ext cx="362883" cy="4958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99414" y="3643351"/>
            <a:ext cx="436482" cy="4653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84850" y="1648183"/>
            <a:ext cx="467426" cy="2187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88146" y="1666981"/>
            <a:ext cx="468678" cy="2260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92280" y="3612862"/>
            <a:ext cx="0" cy="541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92280" y="4980518"/>
            <a:ext cx="0" cy="5232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199414" y="4980518"/>
            <a:ext cx="367535" cy="5232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55976" y="5030871"/>
            <a:ext cx="410917" cy="466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424" y="598317"/>
            <a:ext cx="759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Pravilnikom o </a:t>
            </a:r>
            <a:r>
              <a:rPr lang="hr-H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Registru </a:t>
            </a:r>
            <a:r>
              <a:rPr lang="hr-H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HKO-a </a:t>
            </a:r>
            <a:r>
              <a:rPr lang="hr-H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uređuje se </a:t>
            </a:r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2424" y="1442943"/>
            <a:ext cx="7696200" cy="459549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-457200" algn="l"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sadržaj i način vođenja Registra HKO-a</a:t>
            </a:r>
            <a:b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podnošenje zahtjeva za upis u Registar </a:t>
            </a:r>
            <a:b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vrednovanje zahtjeva za upis</a:t>
            </a:r>
            <a:b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postupci upisa u Registar</a:t>
            </a:r>
            <a:b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nazivi sektorskih vijeća</a:t>
            </a:r>
            <a:b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način odabira i kriteriji za odabir članova sektorskih vijeća </a:t>
            </a:r>
            <a:b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opis poslova sektorskih vijeća</a:t>
            </a:r>
            <a:b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hr-HR" altLang="sr-Latn-RS" sz="2000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unutarnji i vanjski sustav osiguravanja kvalitete</a:t>
            </a:r>
            <a:endParaRPr lang="en-US" altLang="sr-Latn-RS" sz="2000" kern="0" dirty="0" smtClean="0">
              <a:solidFill>
                <a:srgbClr val="114083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1" y="4122194"/>
            <a:ext cx="1546225" cy="20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4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4292" y="460979"/>
            <a:ext cx="8225902" cy="5373763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hr-HR" altLang="sr-Latn-RS" sz="24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PROCEDURE UPISA </a:t>
            </a:r>
            <a:r>
              <a:rPr lang="hr-HR" altLang="sr-Latn-RS" sz="24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STANDARDA </a:t>
            </a:r>
            <a:r>
              <a:rPr lang="hr-HR" altLang="sr-Latn-RS" sz="24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 </a:t>
            </a:r>
            <a:r>
              <a:rPr lang="hr-HR" altLang="sr-Latn-RS" sz="24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REGISTAR HKO</a:t>
            </a:r>
            <a:br>
              <a:rPr lang="hr-HR" altLang="sr-Latn-RS" sz="24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hr-HR" altLang="sr-Latn-RS" sz="2400" dirty="0" smtClean="0">
              <a:solidFill>
                <a:srgbClr val="C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l" defTabSz="914400"/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Predlagatelj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standarda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zanimanja/standarda kvalifikacija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podnosi zahtjev za upisom standarda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Registar HKO ministarstvu nadležnom za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rad/ministarstvu nadležnom za obrazovanje.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Zahtjev se popunjava i podnosi u elektroničkom obliku na mrežnoj stranici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Registra. Modul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Zahtjevi dostupan je putem poveznice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3"/>
              </a:rPr>
              <a:t>https://hko.srce.hr/zahtjevi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b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Standard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zanimanja/standard kvalifikacije 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nadležno ministarstvo upućuje sektorskom vijeću u čijoj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je nadležnosti 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predloženi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standard. Sektorsko 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vijeće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donosi 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mišljenje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 ispunjavanju uvjeta 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za upis u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Registar ili vraća 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prijedlog na doradu, uz preporuke i upute o tome što 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promijeniti 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prijedlogu.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hr-HR" altLang="sr-Latn-RS" sz="1600" kern="0" dirty="0" smtClean="0">
              <a:solidFill>
                <a:srgbClr val="114083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l" defTabSz="914400"/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 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temelju pozitivnog mišljenja sektorskog vijeća o upisu standarda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zanimanja/standarda kvalifikacija u Registar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, ministar nadležan za 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rad/ministar nadležan za obrazovanje </a:t>
            </a:r>
            <a:r>
              <a:rPr lang="hr-HR" altLang="sr-Latn-RS" sz="1600" kern="0" dirty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donosi odluku o upisu u Registar.</a:t>
            </a: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hr-HR" altLang="sr-Latn-RS" sz="1600" kern="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hr-HR" altLang="sr-Latn-RS" sz="1600" kern="0" dirty="0" smtClean="0">
              <a:solidFill>
                <a:srgbClr val="114083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3000" y="526301"/>
            <a:ext cx="82089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hr-HR" altLang="sr-Latn-RS" sz="160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hr-HR" altLang="sr-Latn-RS" sz="160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hr-HR" altLang="sr-Latn-RS" sz="160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hr-HR" altLang="sr-Latn-RS" sz="1600" dirty="0" smtClean="0">
                <a:solidFill>
                  <a:srgbClr val="114083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hr-HR" altLang="sr-Latn-RS" sz="1600" dirty="0" smtClean="0">
              <a:solidFill>
                <a:srgbClr val="114083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7" y="848519"/>
            <a:ext cx="8603787" cy="461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8541" y="559031"/>
            <a:ext cx="7201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24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Vrednovanje neformalnog i </a:t>
            </a:r>
            <a:r>
              <a:rPr lang="hr-HR" altLang="sr-Latn-R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informalnog</a:t>
            </a:r>
            <a:r>
              <a:rPr lang="hr-HR" altLang="sr-Latn-RS" sz="24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učenja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001" y="1457399"/>
            <a:ext cx="8159274" cy="40817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Načelo ishoda učenja: postupak učenja nije bitan (formalno je jednakovrijedno kao neformalno i </a:t>
            </a:r>
            <a:r>
              <a:rPr kumimoji="0" lang="hr-H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informalno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) ukoliko je ishod učenja provjeren i kvaliteta osigurana.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Načelo cjeloživotnog učenja: učimo kroz cijeli život i ono što smo naučili, za što smo kompetentni vrednovano nam je i formalizirano;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Strateški cilj (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HR):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razviti procese i sustav priznavanja neformalno i informalno stečenih znanja i vještina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– Strategija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obrazovanja, znanosti i tehnologije (2014)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Strateški cilj (EU): razviti sustave vrednovanja neformalnog i informalnog učenja do 2018.g i povezati ih s nacionalnim kvalifikacijskim okvirima - Preporuke Vijeća EU za vrednovanje neformalnog i informalnog učenja (2012);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7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290" y="282614"/>
            <a:ext cx="7375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razvoja i provedbe zakonodavnog i institucionalnog okvira HKO-a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4640" y="1305174"/>
            <a:ext cx="8849360" cy="32435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Usvajanje Zakona o Hrvatskom kvalifikacijskom okviru (2013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.);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r-HR" sz="20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Ostvarivanje preduvjeta za razvoj sustava vrednovanja neformalnog i informalnog učenja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endParaRPr kumimoji="0" lang="hr-HR" sz="20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hr-HR" sz="2000" b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229" y="4589417"/>
            <a:ext cx="319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kern="0" dirty="0">
              <a:solidFill>
                <a:srgbClr val="000000"/>
              </a:solidFill>
              <a:latin typeface="Arial"/>
            </a:endParaRPr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564245" y="2650424"/>
            <a:ext cx="40921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Uspostavljanje Nacionalnog vijeća za razvoj ljudskih 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potencijala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Donošenje strateškog dokumenta o razvoju sustava vrednovanja neformalnog i informalnog učenja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Izmjena temeljnih propisa u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području 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obrazovanja (Zakon o obrazovanju odraslih, Pravilnik o akreditaciji programa)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Donošenje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Pravilnika o vrednovanju i priznavanju neformalnog i informalnog učenja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0947" y="2231937"/>
            <a:ext cx="3700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Donošenje Pravilnika o Registru </a:t>
            </a:r>
            <a:r>
              <a:rPr lang="hr-HR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HKO-a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Uspostavljanje sektorskih vijeća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kern="0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Izrada standarda zanimanja i standarda kvalifikacija i njihov upis u Registar HKO-a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kern="0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Izrada programa za vrednovanje skupova ishoda učenja i njihov upis u Registar HKO-a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kern="0" dirty="0" smtClean="0">
                <a:solidFill>
                  <a:srgbClr val="2D2D8A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Akreditacija ustanova za provedbu programa za vrednovanje skupova ishoda učenja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208363"/>
            <a:ext cx="7975600" cy="301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514350" lvl="0" indent="-514350" algn="just" defTabSz="914400" eaLnBrk="0" hangingPunct="0">
              <a:spcBef>
                <a:spcPts val="1200"/>
              </a:spcBef>
              <a:buFontTx/>
              <a:buAutoNum type="arabicPeriod"/>
            </a:pPr>
            <a:r>
              <a:rPr lang="hr-HR" sz="24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Hrvatski kvalifikacijski okvir – </a:t>
            </a:r>
            <a:r>
              <a:rPr lang="hr-HR" sz="24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alat za unaprjeđenje kvalitete obrazovanja</a:t>
            </a:r>
            <a:endParaRPr lang="hr-HR" sz="2400" kern="0" dirty="0">
              <a:solidFill>
                <a:srgbClr val="2D2D8A">
                  <a:lumMod val="75000"/>
                </a:srgbClr>
              </a:solidFill>
              <a:latin typeface="Arial"/>
            </a:endParaRPr>
          </a:p>
          <a:p>
            <a:pPr marL="514350" lvl="0" indent="-514350" algn="just" defTabSz="914400" eaLnBrk="0" hangingPunct="0">
              <a:spcBef>
                <a:spcPts val="1200"/>
              </a:spcBef>
              <a:buFontTx/>
              <a:buAutoNum type="arabicPeriod"/>
            </a:pPr>
            <a:r>
              <a:rPr lang="hr-HR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Što radimo kako bi se obrazovni programi na svim razinama prilagodili potrebama tržišta rada?</a:t>
            </a:r>
          </a:p>
          <a:p>
            <a:pPr marL="514350" lvl="0" indent="-514350" algn="just" defTabSz="914400" eaLnBrk="0" hangingPunct="0">
              <a:spcBef>
                <a:spcPts val="1200"/>
              </a:spcBef>
              <a:buFontTx/>
              <a:buAutoNum type="arabicPeriod"/>
            </a:pPr>
            <a:r>
              <a:rPr lang="hr-HR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Vrednovanje i priznavanje neformalnog i </a:t>
            </a:r>
            <a:r>
              <a:rPr lang="hr-HR" sz="2400" kern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informalnog</a:t>
            </a:r>
            <a:r>
              <a:rPr lang="hr-HR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 učenja</a:t>
            </a: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867568" y="676275"/>
            <a:ext cx="7237413" cy="1143000"/>
          </a:xfrm>
        </p:spPr>
        <p:txBody>
          <a:bodyPr/>
          <a:lstStyle/>
          <a:p>
            <a:r>
              <a:rPr lang="hr-HR" sz="2800" kern="0" dirty="0">
                <a:solidFill>
                  <a:srgbClr val="C00000"/>
                </a:solidFill>
                <a:latin typeface="Arial"/>
              </a:rPr>
              <a:t>Ključne teme i struktura prezentacije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200" y="2914723"/>
            <a:ext cx="8849360" cy="1864311"/>
          </a:xfrm>
        </p:spPr>
        <p:txBody>
          <a:bodyPr/>
          <a:lstStyle/>
          <a:p>
            <a:pPr marL="514350" indent="-514350" algn="ctr">
              <a:buNone/>
            </a:pPr>
            <a:r>
              <a:rPr lang="hr-H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hr-H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208363"/>
            <a:ext cx="7975600" cy="301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514350" lvl="0" indent="-514350" algn="just" defTabSz="914400" eaLnBrk="0" hangingPunct="0">
              <a:spcBef>
                <a:spcPts val="1200"/>
              </a:spcBef>
              <a:buFontTx/>
              <a:buAutoNum type="arabicPeriod"/>
            </a:pPr>
            <a:r>
              <a:rPr lang="hr-HR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Hrvatski kvalifikacijski okvir – </a:t>
            </a:r>
            <a:r>
              <a:rPr lang="sv-SE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alat za unaprjeđenje kvalitete obrazovanja</a:t>
            </a:r>
          </a:p>
          <a:p>
            <a:pPr marL="514350" lvl="0" indent="-514350" algn="just" defTabSz="914400" eaLnBrk="0" hangingPunct="0">
              <a:spcBef>
                <a:spcPts val="1200"/>
              </a:spcBef>
              <a:buFontTx/>
              <a:buAutoNum type="arabicPeriod"/>
            </a:pPr>
            <a:r>
              <a:rPr lang="hr-HR" sz="2400" kern="0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Što </a:t>
            </a:r>
            <a:r>
              <a:rPr lang="hr-HR" sz="24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radimo kako bi se obrazovni programi na svim razinama prilagodili potrebama tržišta rada?</a:t>
            </a:r>
          </a:p>
          <a:p>
            <a:pPr marL="514350" lvl="0" indent="-514350" algn="just" defTabSz="914400" eaLnBrk="0" hangingPunct="0">
              <a:spcBef>
                <a:spcPts val="1200"/>
              </a:spcBef>
              <a:buFontTx/>
              <a:buAutoNum type="arabicPeriod"/>
            </a:pPr>
            <a:r>
              <a:rPr lang="hr-HR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Vrednovanje i priznavanje neformalnog i </a:t>
            </a:r>
            <a:r>
              <a:rPr lang="hr-HR" sz="2400" kern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informalnog</a:t>
            </a:r>
            <a:r>
              <a:rPr lang="hr-HR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 učenja</a:t>
            </a: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867568" y="676275"/>
            <a:ext cx="7237413" cy="1143000"/>
          </a:xfrm>
        </p:spPr>
        <p:txBody>
          <a:bodyPr/>
          <a:lstStyle/>
          <a:p>
            <a:r>
              <a:rPr lang="hr-HR" sz="2800" kern="0" dirty="0">
                <a:solidFill>
                  <a:srgbClr val="C00000"/>
                </a:solidFill>
                <a:latin typeface="Arial"/>
              </a:rPr>
              <a:t>Ključne teme i struktura prezentacije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208363"/>
            <a:ext cx="7975600" cy="301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514350" lvl="0" indent="-514350" algn="just" defTabSz="914400" eaLnBrk="0" hangingPunct="0">
              <a:spcBef>
                <a:spcPts val="1200"/>
              </a:spcBef>
              <a:buFontTx/>
              <a:buAutoNum type="arabicPeriod"/>
            </a:pPr>
            <a:r>
              <a:rPr lang="hr-HR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Hrvatski kvalifikacijski okvir – </a:t>
            </a:r>
            <a:r>
              <a:rPr lang="sv-SE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alat za unaprjeđenje kvalitete obrazovanja</a:t>
            </a:r>
          </a:p>
          <a:p>
            <a:pPr marL="514350" lvl="0" indent="-514350" algn="just" defTabSz="914400" eaLnBrk="0" hangingPunct="0">
              <a:spcBef>
                <a:spcPts val="1200"/>
              </a:spcBef>
              <a:buFontTx/>
              <a:buAutoNum type="arabicPeriod"/>
            </a:pPr>
            <a:r>
              <a:rPr lang="hr-HR" sz="2400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Što </a:t>
            </a:r>
            <a:r>
              <a:rPr lang="hr-HR" sz="24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radimo kako bi se obrazovni programi na svim razinama prilagodili potrebama tržišta rada?</a:t>
            </a:r>
          </a:p>
          <a:p>
            <a:pPr marL="514350" lvl="0" indent="-514350" algn="just" defTabSz="914400" eaLnBrk="0" hangingPunct="0">
              <a:spcBef>
                <a:spcPts val="1200"/>
              </a:spcBef>
              <a:buFontTx/>
              <a:buAutoNum type="arabicPeriod"/>
            </a:pPr>
            <a:r>
              <a:rPr lang="hr-HR" sz="24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Vrednovanje i priznavanje neformalnog i </a:t>
            </a:r>
            <a:r>
              <a:rPr lang="hr-HR" sz="2400" kern="0" dirty="0" err="1">
                <a:solidFill>
                  <a:srgbClr val="2D2D8A">
                    <a:lumMod val="75000"/>
                  </a:srgbClr>
                </a:solidFill>
                <a:latin typeface="Arial"/>
              </a:rPr>
              <a:t>informalnog</a:t>
            </a:r>
            <a:r>
              <a:rPr lang="hr-HR" sz="24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učenja</a:t>
            </a: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867568" y="676275"/>
            <a:ext cx="7237413" cy="1143000"/>
          </a:xfrm>
        </p:spPr>
        <p:txBody>
          <a:bodyPr/>
          <a:lstStyle/>
          <a:p>
            <a:r>
              <a:rPr lang="hr-HR" sz="2800" kern="0" dirty="0">
                <a:solidFill>
                  <a:srgbClr val="C00000"/>
                </a:solidFill>
                <a:latin typeface="Arial"/>
              </a:rPr>
              <a:t>Ključne teme i struktura prezentacije</a:t>
            </a: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1" y="6050727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nnovak\Desktop\mozgi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87" y="6028865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19"/>
            <a:ext cx="8229600" cy="1342685"/>
          </a:xfrm>
        </p:spPr>
        <p:txBody>
          <a:bodyPr/>
          <a:lstStyle/>
          <a:p>
            <a:pPr lvl="0" defTabSz="914400">
              <a:lnSpc>
                <a:spcPct val="120000"/>
              </a:lnSpc>
            </a:pPr>
            <a:r>
              <a:rPr lang="hr-HR" sz="2800" dirty="0">
                <a:solidFill>
                  <a:srgbClr val="C00000"/>
                </a:solidFill>
                <a:latin typeface="Arial"/>
              </a:rPr>
              <a:t>Hrvatski kvalifikacijski </a:t>
            </a:r>
            <a:r>
              <a:rPr lang="hr-HR" sz="2800" dirty="0" smtClean="0">
                <a:solidFill>
                  <a:srgbClr val="C00000"/>
                </a:solidFill>
                <a:latin typeface="Arial"/>
              </a:rPr>
              <a:t>okvir</a:t>
            </a:r>
            <a:br>
              <a:rPr lang="hr-HR" sz="2800" dirty="0" smtClean="0">
                <a:solidFill>
                  <a:srgbClr val="C00000"/>
                </a:solidFill>
                <a:latin typeface="Arial"/>
              </a:rPr>
            </a:br>
            <a:endParaRPr lang="hr-HR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8320" y="2022964"/>
            <a:ext cx="8087360" cy="46307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Strateški cilj: Preporuke Vijeća EU (2008): razviti nacionalne kvalifikacijske okvire i povezati ih s Europskim kvalifikacijskim okvirom;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Nacionalni kvalifikacijski okviri su instrumenti transparentnosti ili instrumenti reforme kvalifikacijskih sustava;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Hrvatski kvalifikacijski okvir (HKO): reforma kvalifikacijskog sustava kroz atraktivnost na temelju </a:t>
            </a: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kvalitete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i </a:t>
            </a: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relevantnosti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obrazovne ponude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Kvalifikacije su  temeljene na ishodima učenja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opisane mjerljivim pokazateljima odgovarajuće razine (deskriptori)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 i povezane s odgovarajućim standardima zanimanja.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26160" y="4916290"/>
            <a:ext cx="279400" cy="66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42" y="6028865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47412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24833"/>
            <a:ext cx="8229600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r-H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kvalifikacijski okvir </a:t>
            </a:r>
            <a:endParaRPr lang="hr-HR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hr-HR" sz="2800" dirty="0" smtClean="0">
                <a:solidFill>
                  <a:srgbClr val="BBE0E3">
                    <a:lumMod val="50000"/>
                  </a:srgbClr>
                </a:solidFill>
                <a:latin typeface="Arial"/>
              </a:rPr>
              <a:t>KVALITETA</a:t>
            </a:r>
            <a:endParaRPr lang="hr-HR" sz="2800" dirty="0">
              <a:solidFill>
                <a:srgbClr val="BBE0E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0123" y="1579667"/>
            <a:ext cx="8443754" cy="420282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Jedan od ključnih reformskih aspekata HKO-a je </a:t>
            </a:r>
            <a:r>
              <a:rPr kumimoji="0" lang="hr-HR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koncept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r-HR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ishoda </a:t>
            </a:r>
            <a:r>
              <a:rPr kumimoji="0" lang="hr-HR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učenja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. Kvalifikacijski okviri i 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kvalifikacije u 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njima temelje 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se na načelnim i objektivnim ishodima učenja …. (Kriterij br.3. za povezivanje s EQF-om).</a:t>
            </a:r>
            <a:endParaRPr kumimoji="0" lang="en-GB" sz="33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Ishodi učenja 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predstavljaju kompetencije koje je osoba stekla učenjem i dokazala nakon postupka 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učenja. Definiranje 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onoga što će polaznik obrazovnog procesa </a:t>
            </a:r>
            <a:r>
              <a:rPr kumimoji="0" lang="hr-HR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naučiti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umjesto onoga o čemu će ga se tijekom obrazovnog procesa </a:t>
            </a:r>
            <a:r>
              <a:rPr kumimoji="0" lang="hr-HR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podučavati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(ishodi učenja umjesto prijenosa znanja).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Sustav osiguravanja kvalitete </a:t>
            </a:r>
            <a:r>
              <a:rPr kumimoji="0" lang="hr-HR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je postavljen na način da se osigurava da propisani ishodi učenja odgovaraju stečenim ishodima učenja (javno objavljeni testovi, provjera ispitnih pitanja, razgovori s polaznicima…).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nnovak\Desktop\mozgi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79" y="6076566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8879" y="417670"/>
            <a:ext cx="67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KVALITETA i osiguravanje </a:t>
            </a: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kvalitete</a:t>
            </a:r>
            <a:endParaRPr lang="hr-HR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011" y="1028286"/>
            <a:ext cx="850170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b="0" i="1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Kvalifikacijom se dokazuje da je pojedinac stekao ishode učenja u skladu s propisanim standardom 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(definicija kvalifikacije prema EQF-u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r-HR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Standardi </a:t>
            </a:r>
            <a:r>
              <a:rPr lang="hr-HR" kern="0" dirty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kvalifikacije (</a:t>
            </a:r>
            <a:r>
              <a:rPr lang="hr-HR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skupova </a:t>
            </a:r>
            <a:r>
              <a:rPr lang="hr-HR" kern="0" dirty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ishoda učenja) propisuju minimalne ishode učenja, obujam i razinu te uvjete u kojima se određeni ishodi mogu </a:t>
            </a:r>
            <a:r>
              <a:rPr lang="hr-HR" kern="0" dirty="0" smtClean="0">
                <a:solidFill>
                  <a:srgbClr val="11408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steći. </a:t>
            </a:r>
            <a:endParaRPr lang="hr-HR" kern="0" dirty="0">
              <a:solidFill>
                <a:srgbClr val="114083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Ključni </a:t>
            </a:r>
            <a:r>
              <a:rPr kumimoji="0" lang="hr-HR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elementi standardiziranosti (standard kvalifikacije):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</a:t>
            </a:r>
            <a:r>
              <a:rPr kumimoji="0" lang="hr-HR" b="1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obujam 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bodovi, radno</a:t>
            </a:r>
            <a:r>
              <a:rPr kumimoji="0" lang="hr-HR" b="0" u="none" strike="noStrike" kern="0" cap="none" spc="0" normalizeH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opterećenje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kumimoji="0" lang="hr-HR" b="1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2. razina 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(na temelju </a:t>
            </a:r>
            <a:r>
              <a:rPr kumimoji="0" lang="hr-HR" b="0" u="none" strike="noStrike" kern="0" cap="none" spc="0" normalizeH="0" baseline="0" noProof="0" dirty="0" err="1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opisnica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ishoda učenja u skladu sa Zakonom, Dodatak A)</a:t>
            </a:r>
            <a:b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kumimoji="0" lang="hr-HR" b="1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3. profil 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(popis minimalnih zajedničkih ishoda učenja unutar skupa ishoda učenja</a:t>
            </a:r>
            <a:r>
              <a:rPr kumimoji="0" lang="hr-HR" b="1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kumimoji="0" lang="hr-HR" b="1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kumimoji="0" lang="hr-HR" b="1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4. kvaliteta</a:t>
            </a:r>
            <a:r>
              <a:rPr kumimoji="0" lang="hr-HR" b="0" u="none" strike="noStrike" kern="0" cap="none" spc="0" normalizeH="0" baseline="0" noProof="0" dirty="0" smtClean="0">
                <a:ln>
                  <a:noFill/>
                </a:ln>
                <a:solidFill>
                  <a:srgbClr val="11408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(uvjeti za pristupanje, materijalni i kadrovski uvjeti potrebni za stjecanje SIU, za vrednovanje SIU, postupak i primjeri vrednovanja IU)</a:t>
            </a:r>
            <a:endParaRPr kumimoji="0" lang="hr-HR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012" y="4973507"/>
            <a:ext cx="8325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Dogovoreni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standardi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ulaskom u Registar HKO-a postaju nacionalni, opće prihvaćeni te javno dostupni standardi kvalifikacija s kojima se povezuju studijski i obrazovni programi. </a:t>
            </a:r>
            <a:endParaRPr kumimoji="0" lang="hr-HR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nnovak\Desktop\mozgi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26" y="6081713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9125" y="379411"/>
            <a:ext cx="7539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radimo kako bi se obrazovni programi na svim razinama prilagodili potrebama tržišta rada? - </a:t>
            </a:r>
            <a:r>
              <a:rPr lang="hr-HR" sz="2800" dirty="0">
                <a:solidFill>
                  <a:srgbClr val="BBE0E3">
                    <a:lumMod val="50000"/>
                  </a:srgbClr>
                </a:solidFill>
                <a:latin typeface="Arial"/>
              </a:rPr>
              <a:t>RELEVANTNOST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597" y="2262340"/>
            <a:ext cx="7712015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eaLnBrk="0" hangingPunct="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vi-VN" sz="20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Zakonom o HKO-u promovira</a:t>
            </a:r>
            <a:r>
              <a:rPr lang="hr-HR" sz="20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se</a:t>
            </a:r>
            <a:r>
              <a:rPr lang="vi-VN" sz="2000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 partnerstvo s dionicima.</a:t>
            </a:r>
          </a:p>
          <a:p>
            <a:pPr marL="342900" lvl="0" indent="-342900" algn="just" defTabSz="914400" eaLnBrk="0" hangingPunct="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vi-VN" sz="20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Standardi kvalifikacije uređeni su u skladu s potrebnim kompetencijama za odgovarajuća zanimanja te propisuju minimalne ishode učenja, obujam i razinu te uvjete u kojima se određena kvalifikacija može steći</a:t>
            </a:r>
            <a:r>
              <a:rPr lang="vi-VN" sz="2000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</a:rPr>
              <a:t>.</a:t>
            </a:r>
            <a:endParaRPr lang="vi-VN" sz="2000" kern="0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nnovak\Desktop\mozgi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43" y="6081713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novak\Desktop\LOGIĆI\ASOO_logo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6105045"/>
            <a:ext cx="1709064" cy="6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9537" y="456307"/>
            <a:ext cx="497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INSTITUCIONALNI OKVIR - partnerstvo</a:t>
            </a:r>
            <a:endParaRPr lang="hr-H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86375" y="1020634"/>
            <a:ext cx="1643063" cy="1571625"/>
          </a:xfrm>
          <a:prstGeom prst="ellipse">
            <a:avLst/>
          </a:prstGeom>
          <a:solidFill>
            <a:srgbClr val="006666">
              <a:alpha val="71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408613" y="1400175"/>
            <a:ext cx="1489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</a:rPr>
              <a:t>Nacionalno vijeće</a:t>
            </a:r>
          </a:p>
          <a:p>
            <a:endParaRPr lang="hr-HR" sz="1600" dirty="0"/>
          </a:p>
        </p:txBody>
      </p:sp>
      <p:sp>
        <p:nvSpPr>
          <p:cNvPr id="19" name="TextBox 46"/>
          <p:cNvSpPr txBox="1">
            <a:spLocks noChangeArrowheads="1"/>
          </p:cNvSpPr>
          <p:nvPr/>
        </p:nvSpPr>
        <p:spPr bwMode="auto">
          <a:xfrm rot="-6670651" flipH="1" flipV="1">
            <a:off x="6232887" y="3128471"/>
            <a:ext cx="2051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r-HR" b="1" dirty="0">
                <a:solidFill>
                  <a:srgbClr val="2D2D8A"/>
                </a:solidFill>
                <a:latin typeface="Tahoma" pitchFamily="34" charset="0"/>
              </a:rPr>
              <a:t>IZVJEŠTAVANJE</a:t>
            </a:r>
          </a:p>
        </p:txBody>
      </p:sp>
      <p:sp>
        <p:nvSpPr>
          <p:cNvPr id="20" name="Left-Right Arrow 19"/>
          <p:cNvSpPr/>
          <p:nvPr/>
        </p:nvSpPr>
        <p:spPr>
          <a:xfrm rot="4050088">
            <a:off x="6109753" y="3238072"/>
            <a:ext cx="1435100" cy="48577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rot="-6620768" flipH="1" flipV="1">
            <a:off x="5613351" y="3625350"/>
            <a:ext cx="168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r-HR" b="1" dirty="0">
                <a:solidFill>
                  <a:srgbClr val="2D2D8A"/>
                </a:solidFill>
                <a:latin typeface="Tahoma" pitchFamily="34" charset="0"/>
              </a:rPr>
              <a:t>PRAĆENJE</a:t>
            </a:r>
          </a:p>
        </p:txBody>
      </p:sp>
      <p:sp>
        <p:nvSpPr>
          <p:cNvPr id="23" name="Oval 22"/>
          <p:cNvSpPr/>
          <p:nvPr/>
        </p:nvSpPr>
        <p:spPr>
          <a:xfrm>
            <a:off x="6897688" y="4386263"/>
            <a:ext cx="1357312" cy="1285875"/>
          </a:xfrm>
          <a:prstGeom prst="ellipse">
            <a:avLst/>
          </a:prstGeom>
          <a:solidFill>
            <a:srgbClr val="006666">
              <a:alpha val="71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6943725" y="470535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Sektorska vijeća</a:t>
            </a:r>
          </a:p>
        </p:txBody>
      </p:sp>
      <p:sp>
        <p:nvSpPr>
          <p:cNvPr id="26" name="TextBox 44"/>
          <p:cNvSpPr txBox="1">
            <a:spLocks noChangeArrowheads="1"/>
          </p:cNvSpPr>
          <p:nvPr/>
        </p:nvSpPr>
        <p:spPr bwMode="auto">
          <a:xfrm>
            <a:off x="4482306" y="5566585"/>
            <a:ext cx="1852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r-HR" sz="1600" b="1" dirty="0">
                <a:solidFill>
                  <a:srgbClr val="2D2D8A"/>
                </a:solidFill>
                <a:latin typeface="Tahoma" pitchFamily="34" charset="0"/>
              </a:rPr>
              <a:t>VRJEDNOVANJE</a:t>
            </a:r>
          </a:p>
          <a:p>
            <a:pPr defTabSz="914400">
              <a:defRPr/>
            </a:pPr>
            <a:endParaRPr lang="hr-HR" sz="16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4122738" y="5108575"/>
            <a:ext cx="2571750" cy="484188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4595200" y="4762380"/>
            <a:ext cx="196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r-HR" b="1" dirty="0">
                <a:solidFill>
                  <a:srgbClr val="2D2D8A"/>
                </a:solidFill>
                <a:latin typeface="Tahoma" pitchFamily="34" charset="0"/>
              </a:rPr>
              <a:t>PREPORUKE</a:t>
            </a:r>
          </a:p>
        </p:txBody>
      </p:sp>
      <p:sp>
        <p:nvSpPr>
          <p:cNvPr id="31" name="TextBox 43"/>
          <p:cNvSpPr txBox="1">
            <a:spLocks noChangeArrowheads="1"/>
          </p:cNvSpPr>
          <p:nvPr/>
        </p:nvSpPr>
        <p:spPr bwMode="auto">
          <a:xfrm rot="-2601594">
            <a:off x="3953680" y="2464834"/>
            <a:ext cx="1709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r-HR" b="1" dirty="0">
                <a:solidFill>
                  <a:srgbClr val="2D2D8A"/>
                </a:solidFill>
                <a:latin typeface="Tahoma" pitchFamily="34" charset="0"/>
              </a:rPr>
              <a:t>NADZOR</a:t>
            </a:r>
          </a:p>
        </p:txBody>
      </p:sp>
      <p:sp>
        <p:nvSpPr>
          <p:cNvPr id="32" name="Right Arrow 31"/>
          <p:cNvSpPr/>
          <p:nvPr/>
        </p:nvSpPr>
        <p:spPr>
          <a:xfrm rot="8138287">
            <a:off x="4002028" y="2921685"/>
            <a:ext cx="1658937" cy="4460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3" name="Oval 32"/>
          <p:cNvSpPr/>
          <p:nvPr/>
        </p:nvSpPr>
        <p:spPr>
          <a:xfrm>
            <a:off x="2905928" y="3810294"/>
            <a:ext cx="1357312" cy="1285875"/>
          </a:xfrm>
          <a:prstGeom prst="ellipse">
            <a:avLst/>
          </a:prstGeom>
          <a:solidFill>
            <a:srgbClr val="006666">
              <a:alpha val="71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4" name="Oval 33"/>
          <p:cNvSpPr/>
          <p:nvPr/>
        </p:nvSpPr>
        <p:spPr>
          <a:xfrm>
            <a:off x="1714500" y="3714750"/>
            <a:ext cx="1357313" cy="1285875"/>
          </a:xfrm>
          <a:prstGeom prst="ellipse">
            <a:avLst/>
          </a:prstGeom>
          <a:solidFill>
            <a:srgbClr val="006666">
              <a:alpha val="71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5" name="Oval 34"/>
          <p:cNvSpPr/>
          <p:nvPr/>
        </p:nvSpPr>
        <p:spPr>
          <a:xfrm>
            <a:off x="2220913" y="4708525"/>
            <a:ext cx="1357313" cy="1285875"/>
          </a:xfrm>
          <a:prstGeom prst="ellipse">
            <a:avLst/>
          </a:prstGeom>
          <a:solidFill>
            <a:srgbClr val="006666">
              <a:alpha val="71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1985963" y="419728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MZOS</a:t>
            </a: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3117576" y="4258685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MRRFEU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2462213" y="5173065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MRMS</a:t>
            </a:r>
          </a:p>
        </p:txBody>
      </p:sp>
      <p:sp>
        <p:nvSpPr>
          <p:cNvPr id="39" name="Oval 38"/>
          <p:cNvSpPr/>
          <p:nvPr/>
        </p:nvSpPr>
        <p:spPr>
          <a:xfrm>
            <a:off x="152062" y="1680736"/>
            <a:ext cx="2206625" cy="1219200"/>
          </a:xfrm>
          <a:prstGeom prst="ellipse">
            <a:avLst/>
          </a:prstGeom>
          <a:noFill/>
          <a:ln>
            <a:solidFill>
              <a:srgbClr val="C0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1" name="TextBox 54"/>
          <p:cNvSpPr txBox="1">
            <a:spLocks noChangeArrowheads="1"/>
          </p:cNvSpPr>
          <p:nvPr/>
        </p:nvSpPr>
        <p:spPr bwMode="auto">
          <a:xfrm>
            <a:off x="327766" y="2007484"/>
            <a:ext cx="187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hr-HR" sz="1600" b="1" dirty="0">
                <a:solidFill>
                  <a:srgbClr val="2D2D8A">
                    <a:lumMod val="20000"/>
                    <a:lumOff val="80000"/>
                  </a:srgbClr>
                </a:solidFill>
                <a:latin typeface="Tahoma" pitchFamily="34" charset="0"/>
              </a:rPr>
              <a:t>Standardi kvalifikacija</a:t>
            </a:r>
          </a:p>
        </p:txBody>
      </p:sp>
      <p:sp>
        <p:nvSpPr>
          <p:cNvPr id="42" name="Oval 41"/>
          <p:cNvSpPr/>
          <p:nvPr/>
        </p:nvSpPr>
        <p:spPr>
          <a:xfrm flipV="1">
            <a:off x="78181" y="4785519"/>
            <a:ext cx="1682750" cy="1423988"/>
          </a:xfrm>
          <a:prstGeom prst="ellipse">
            <a:avLst/>
          </a:prstGeom>
          <a:noFill/>
          <a:ln>
            <a:solidFill>
              <a:srgbClr val="C0000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109537" y="5183693"/>
            <a:ext cx="1604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hr-HR" sz="1600" b="1" dirty="0">
                <a:solidFill>
                  <a:srgbClr val="2D2D8A">
                    <a:lumMod val="20000"/>
                    <a:lumOff val="80000"/>
                  </a:srgbClr>
                </a:solidFill>
                <a:latin typeface="Tahoma" pitchFamily="34" charset="0"/>
              </a:rPr>
              <a:t>Standardi zanimanja</a:t>
            </a:r>
          </a:p>
        </p:txBody>
      </p:sp>
      <p:sp>
        <p:nvSpPr>
          <p:cNvPr id="45" name="Right Arrow 44"/>
          <p:cNvSpPr/>
          <p:nvPr/>
        </p:nvSpPr>
        <p:spPr>
          <a:xfrm rot="21410246">
            <a:off x="1805384" y="5413392"/>
            <a:ext cx="381000" cy="306387"/>
          </a:xfrm>
          <a:prstGeom prst="rightArrow">
            <a:avLst/>
          </a:prstGeom>
          <a:solidFill>
            <a:srgbClr val="C00000">
              <a:alpha val="10000"/>
            </a:srgbClr>
          </a:solidFill>
          <a:ln>
            <a:solidFill>
              <a:srgbClr val="C0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6" name="Right Arrow 45"/>
          <p:cNvSpPr/>
          <p:nvPr/>
        </p:nvSpPr>
        <p:spPr>
          <a:xfrm rot="3407382">
            <a:off x="1343860" y="3209331"/>
            <a:ext cx="857250" cy="285750"/>
          </a:xfrm>
          <a:prstGeom prst="rightArrow">
            <a:avLst/>
          </a:prstGeom>
          <a:solidFill>
            <a:srgbClr val="C00000">
              <a:alpha val="10000"/>
            </a:srgbClr>
          </a:solidFill>
          <a:ln>
            <a:solidFill>
              <a:srgbClr val="C0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209</TotalTime>
  <Words>877</Words>
  <Application>Microsoft Office PowerPoint</Application>
  <PresentationFormat>On-screen Show (4:3)</PresentationFormat>
  <Paragraphs>104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Myriad Pro Bold SemiCond</vt:lpstr>
      <vt:lpstr>Myriad Pro Bold SemiExt</vt:lpstr>
      <vt:lpstr>Tahoma</vt:lpstr>
      <vt:lpstr>powerpoint</vt:lpstr>
      <vt:lpstr>PowerPoint Presentation</vt:lpstr>
      <vt:lpstr>Ključne teme i struktura prezentacije</vt:lpstr>
      <vt:lpstr>Ključne teme i struktura prezentacije</vt:lpstr>
      <vt:lpstr>Ključne teme i struktura prezentacije</vt:lpstr>
      <vt:lpstr>Hrvatski kvalifikacijski okvir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Postupak usklađivanja obrazovne ponude s tržišnom potražnjom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Nives Novak</dc:creator>
  <cp:lastModifiedBy>Ana Goršić</cp:lastModifiedBy>
  <cp:revision>25</cp:revision>
  <cp:lastPrinted>2017-05-17T10:35:55Z</cp:lastPrinted>
  <dcterms:created xsi:type="dcterms:W3CDTF">2016-12-02T14:16:56Z</dcterms:created>
  <dcterms:modified xsi:type="dcterms:W3CDTF">2017-05-17T11:39:35Z</dcterms:modified>
</cp:coreProperties>
</file>